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omments/comment1.xml" ContentType="application/vnd.openxmlformats-officedocument.presentationml.comments+xml"/>
  <Override PartName="/ppt/comments/comment2.xml" ContentType="application/vnd.openxmlformats-officedocument.presentationml.comments+xml"/>
  <Override PartName="/ppt/comments/comment3.xml" ContentType="application/vnd.openxmlformats-officedocument.presentationml.comments+xml"/>
  <Override PartName="/ppt/comments/comment4.xml" ContentType="application/vnd.openxmlformats-officedocument.presentationml.comments+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omments/comment5.xml" ContentType="application/vnd.openxmlformats-officedocument.presentationml.comments+xml"/>
  <Override PartName="/ppt/charts/chart3.xml" ContentType="application/vnd.openxmlformats-officedocument.drawingml.chart+xml"/>
  <Override PartName="/ppt/comments/comment6.xml" ContentType="application/vnd.openxmlformats-officedocument.presentationml.comments+xml"/>
  <Override PartName="/ppt/charts/chart4.xml" ContentType="application/vnd.openxmlformats-officedocument.drawingml.chart+xml"/>
  <Override PartName="/ppt/drawings/drawing1.xml" ContentType="application/vnd.openxmlformats-officedocument.drawingml.chartshapes+xml"/>
  <Override PartName="/ppt/comments/comment7.xml" ContentType="application/vnd.openxmlformats-officedocument.presentationml.comments+xml"/>
  <Override PartName="/ppt/charts/chart5.xml" ContentType="application/vnd.openxmlformats-officedocument.drawingml.chart+xml"/>
  <Override PartName="/ppt/drawings/drawing2.xml" ContentType="application/vnd.openxmlformats-officedocument.drawingml.chartshapes+xml"/>
  <Override PartName="/ppt/charts/chart6.xml" ContentType="application/vnd.openxmlformats-officedocument.drawingml.chart+xml"/>
  <Override PartName="/ppt/charts/style3.xml" ContentType="application/vnd.ms-office.chartstyle+xml"/>
  <Override PartName="/ppt/charts/colors3.xml" ContentType="application/vnd.ms-office.chartcolorstyle+xml"/>
  <Override PartName="/ppt/charts/chart7.xml" ContentType="application/vnd.openxmlformats-officedocument.drawingml.chart+xml"/>
  <Override PartName="/ppt/charts/chart8.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1.xml" ContentType="application/vnd.openxmlformats-officedocument.themeOverride+xml"/>
  <Override PartName="/ppt/comments/comment8.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1" r:id="rId3"/>
    <p:sldId id="262" r:id="rId4"/>
    <p:sldId id="263" r:id="rId5"/>
    <p:sldId id="259" r:id="rId6"/>
    <p:sldId id="265" r:id="rId7"/>
    <p:sldId id="266" r:id="rId8"/>
    <p:sldId id="260" r:id="rId9"/>
    <p:sldId id="273" r:id="rId10"/>
    <p:sldId id="272" r:id="rId11"/>
    <p:sldId id="277" r:id="rId12"/>
    <p:sldId id="278" r:id="rId13"/>
    <p:sldId id="279" r:id="rId14"/>
    <p:sldId id="280" r:id="rId15"/>
    <p:sldId id="283" r:id="rId16"/>
    <p:sldId id="284" r:id="rId17"/>
    <p:sldId id="285" r:id="rId18"/>
    <p:sldId id="286" r:id="rId19"/>
    <p:sldId id="287" r:id="rId20"/>
    <p:sldId id="288" r:id="rId21"/>
    <p:sldId id="292" r:id="rId22"/>
    <p:sldId id="290" r:id="rId23"/>
    <p:sldId id="291" r:id="rId24"/>
    <p:sldId id="293" r:id="rId25"/>
    <p:sldId id="313" r:id="rId26"/>
    <p:sldId id="295" r:id="rId27"/>
    <p:sldId id="314" r:id="rId28"/>
    <p:sldId id="315" r:id="rId29"/>
    <p:sldId id="297" r:id="rId30"/>
    <p:sldId id="316" r:id="rId31"/>
    <p:sldId id="299" r:id="rId32"/>
    <p:sldId id="317" r:id="rId33"/>
    <p:sldId id="301" r:id="rId34"/>
    <p:sldId id="302" r:id="rId35"/>
    <p:sldId id="289" r:id="rId36"/>
    <p:sldId id="304" r:id="rId37"/>
    <p:sldId id="306" r:id="rId38"/>
    <p:sldId id="303" r:id="rId39"/>
    <p:sldId id="305" r:id="rId40"/>
    <p:sldId id="307" r:id="rId41"/>
    <p:sldId id="308" r:id="rId42"/>
    <p:sldId id="309" r:id="rId43"/>
    <p:sldId id="310" r:id="rId44"/>
    <p:sldId id="312" r:id="rId45"/>
    <p:sldId id="311" r:id="rId46"/>
  </p:sldIdLst>
  <p:sldSz cx="12192000" cy="6858000"/>
  <p:notesSz cx="6858000" cy="9144000"/>
  <p:defaultTextStyle>
    <a:defPPr>
      <a:defRPr lang="es-D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gcp" initials="d" lastIdx="19" clrIdx="0">
    <p:extLst>
      <p:ext uri="{19B8F6BF-5375-455C-9EA6-DF929625EA0E}">
        <p15:presenceInfo xmlns:p15="http://schemas.microsoft.com/office/powerpoint/2012/main" userId="dgcp"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FF"/>
    <a:srgbClr val="CC33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973" autoAdjust="0"/>
    <p:restoredTop sz="94660"/>
  </p:normalViewPr>
  <p:slideViewPr>
    <p:cSldViewPr snapToGrid="0">
      <p:cViewPr>
        <p:scale>
          <a:sx n="80" d="100"/>
          <a:sy n="80" d="100"/>
        </p:scale>
        <p:origin x="571" y="18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commentAuthors" Target="commentAuthors.xml"/><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charts/_rels/chart1.xml.rels><?xml version="1.0" encoding="UTF-8" standalone="yes"?>
<Relationships xmlns="http://schemas.openxmlformats.org/package/2006/relationships"><Relationship Id="rId3" Type="http://schemas.openxmlformats.org/officeDocument/2006/relationships/package" Target="../embeddings/Hoja_de_c_lculo_de_Microsoft_Excel1.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172.30.1.20\Estad&#237;sticas%20SNCP\Consolidaci&#243;n%20Estadisticas%202012-2014\INFORMACIONES%20Y%20ESTADISTICAS%20DEL%20DAIE\DATOS%20CONSOLIDADOS\DATOS%20COMPARATIVOS%20ENERO-SEPTIEMBRE%202014-2015\DATOS%20CONSOLIDADOS%20COMPARATIVOS%20ENERO-SEPTIEMBRE%202014-2015.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1" Type="http://schemas.openxmlformats.org/officeDocument/2006/relationships/oleObject" Target="file:///\\172.30.1.20\Estad&#237;sticas%20SNCP\Consolidaci&#243;n%20Estadisticas%202012-2014\INFORMACIONES%20Y%20ESTADISTICAS%20DEL%20RPE\ESTADISTICAS%20CONSOLIDADAS\ENERO-AGOSTO%202015\Estadisticas%20Consolidadas%20Proveedores%20REV%20ENE%20AGOSTO%202015.xlsx" TargetMode="External"/></Relationships>
</file>

<file path=ppt/charts/_rels/chart4.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embeddings/oleObject1.bin"/></Relationships>
</file>

<file path=ppt/charts/_rels/chart5.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oleObject" Target="../embeddings/oleObject2.bin"/></Relationships>
</file>

<file path=ppt/charts/_rels/chart6.xml.rels><?xml version="1.0" encoding="UTF-8" standalone="yes"?>
<Relationships xmlns="http://schemas.openxmlformats.org/package/2006/relationships"><Relationship Id="rId3" Type="http://schemas.openxmlformats.org/officeDocument/2006/relationships/oleObject" Target="file:///C:\Users\sgalvez\AppData\Local\Microsoft\Windows\INetCache\Content.Outlook\303JJX71\Porcientos%20RUEDA%20DE%20PRENSA%20AGOSTO%202015%20(00000002).xlsx" TargetMode="External"/><Relationship Id="rId2" Type="http://schemas.microsoft.com/office/2011/relationships/chartColorStyle" Target="colors3.xml"/><Relationship Id="rId1" Type="http://schemas.microsoft.com/office/2011/relationships/chartStyle" Target="style3.xml"/></Relationships>
</file>

<file path=ppt/charts/_rels/chart7.xml.rels><?xml version="1.0" encoding="UTF-8" standalone="yes"?>
<Relationships xmlns="http://schemas.openxmlformats.org/package/2006/relationships"><Relationship Id="rId1" Type="http://schemas.openxmlformats.org/officeDocument/2006/relationships/oleObject" Target="file:///\\172.30.1.20\Estad&#237;sticas%20SNCP\Consolidaci&#243;n%20Estadisticas%202012-2014\INFORMACIONES%20Y%20ESTADISTICAS%20DEL%20RPE\ESTADISTICAS%20CONSOLIDADAS\ENERO-AGOSTO%202015\Estadisticas%20Consolidadas%20Proveedores%20REV%20ENE%20AGOSTO%202015.xlsx" TargetMode="External"/></Relationships>
</file>

<file path=ppt/charts/_rels/chart8.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package" Target="../embeddings/Hoja_de_c_lculo_de_Microsoft_Excel2.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ofPieChart>
        <c:ofPieType val="pie"/>
        <c:varyColors val="1"/>
        <c:ser>
          <c:idx val="0"/>
          <c:order val="0"/>
          <c:dPt>
            <c:idx val="0"/>
            <c:bubble3D val="0"/>
            <c:spPr>
              <a:solidFill>
                <a:schemeClr val="accent1"/>
              </a:solidFill>
              <a:ln>
                <a:noFill/>
              </a:ln>
              <a:effectLst>
                <a:outerShdw blurRad="317500" algn="ctr" rotWithShape="0">
                  <a:prstClr val="black">
                    <a:alpha val="25000"/>
                  </a:prstClr>
                </a:outerShdw>
              </a:effectLst>
            </c:spPr>
          </c:dPt>
          <c:dPt>
            <c:idx val="1"/>
            <c:bubble3D val="0"/>
            <c:spPr>
              <a:solidFill>
                <a:schemeClr val="accent2"/>
              </a:solidFill>
              <a:ln>
                <a:noFill/>
              </a:ln>
              <a:effectLst>
                <a:outerShdw blurRad="317500" algn="ctr" rotWithShape="0">
                  <a:prstClr val="black">
                    <a:alpha val="25000"/>
                  </a:prstClr>
                </a:outerShdw>
              </a:effectLst>
            </c:spPr>
          </c:dPt>
          <c:dPt>
            <c:idx val="2"/>
            <c:bubble3D val="0"/>
            <c:spPr>
              <a:solidFill>
                <a:schemeClr val="accent4"/>
              </a:solidFill>
              <a:ln>
                <a:noFill/>
              </a:ln>
              <a:effectLst>
                <a:outerShdw blurRad="317500" algn="ctr" rotWithShape="0">
                  <a:prstClr val="black">
                    <a:alpha val="25000"/>
                  </a:prstClr>
                </a:outerShdw>
              </a:effectLst>
            </c:spPr>
          </c:dPt>
          <c:dPt>
            <c:idx val="3"/>
            <c:bubble3D val="0"/>
            <c:spPr>
              <a:solidFill>
                <a:schemeClr val="accent4"/>
              </a:solidFill>
              <a:ln>
                <a:noFill/>
              </a:ln>
              <a:effectLst>
                <a:outerShdw blurRad="317500" algn="ctr" rotWithShape="0">
                  <a:prstClr val="black">
                    <a:alpha val="25000"/>
                  </a:prstClr>
                </a:outerShdw>
              </a:effectLst>
            </c:spPr>
          </c:dPt>
          <c:dLbls>
            <c:dLbl>
              <c:idx val="0"/>
              <c:layout>
                <c:manualLayout>
                  <c:x val="7.6196244700181701E-2"/>
                  <c:y val="-0.21417128574388739"/>
                </c:manualLayout>
              </c:layout>
              <c:tx>
                <c:rich>
                  <a:bodyPr rot="0" spcFirstLastPara="1" vertOverflow="ellipsis" vert="horz" wrap="square" anchor="ctr" anchorCtr="0"/>
                  <a:lstStyle/>
                  <a:p>
                    <a:pPr algn="ctr" rtl="0">
                      <a:defRPr lang="en-US" sz="2000" b="1" i="0" u="none" strike="noStrike" kern="1200" baseline="0">
                        <a:solidFill>
                          <a:schemeClr val="tx1"/>
                        </a:solidFill>
                        <a:latin typeface="Bradley Hand ITC" panose="03070402050302030203" pitchFamily="66" charset="0"/>
                        <a:ea typeface="+mn-ea"/>
                        <a:cs typeface="+mn-cs"/>
                      </a:defRPr>
                    </a:pPr>
                    <a:fld id="{F36B22F1-4444-48DE-BFD0-8A666409A044}" type="CATEGORYNAME">
                      <a:rPr lang="en-US" sz="2000" b="1" i="0" u="none" strike="noStrike" kern="1200" baseline="0">
                        <a:solidFill>
                          <a:schemeClr val="tx1"/>
                        </a:solidFill>
                        <a:latin typeface="Bradley Hand ITC" panose="03070402050302030203" pitchFamily="66" charset="0"/>
                        <a:ea typeface="+mn-ea"/>
                        <a:cs typeface="+mn-cs"/>
                      </a:rPr>
                      <a:pPr algn="ctr" rtl="0">
                        <a:defRPr lang="en-US" sz="2000">
                          <a:solidFill>
                            <a:schemeClr val="tx1"/>
                          </a:solidFill>
                          <a:latin typeface="Bradley Hand ITC" panose="03070402050302030203" pitchFamily="66" charset="0"/>
                        </a:defRPr>
                      </a:pPr>
                      <a:t>[NOMBRE DE CATEGORÍA]</a:t>
                    </a:fld>
                    <a:r>
                      <a:rPr lang="en-US" sz="2000" b="1" i="0" u="none" strike="noStrike" kern="1200" baseline="0" dirty="0">
                        <a:solidFill>
                          <a:schemeClr val="tx1"/>
                        </a:solidFill>
                        <a:latin typeface="Bradley Hand ITC" panose="03070402050302030203" pitchFamily="66" charset="0"/>
                        <a:ea typeface="+mn-ea"/>
                        <a:cs typeface="+mn-cs"/>
                      </a:rPr>
                      <a:t>, </a:t>
                    </a:r>
                    <a:r>
                      <a:rPr lang="en-US" sz="2000" b="1" i="0" u="none" strike="noStrike" kern="1200" baseline="0" dirty="0" smtClean="0">
                        <a:solidFill>
                          <a:schemeClr val="tx1"/>
                        </a:solidFill>
                        <a:latin typeface="Bradley Hand ITC" panose="03070402050302030203" pitchFamily="66" charset="0"/>
                      </a:rPr>
                      <a:t>$</a:t>
                    </a:r>
                    <a:fld id="{F8A26529-1159-419B-BDFD-3EC60212527C}" type="VALUE">
                      <a:rPr lang="en-US" sz="2000" b="1" i="0" u="none" strike="noStrike" kern="1200" baseline="0" smtClean="0">
                        <a:solidFill>
                          <a:schemeClr val="tx1"/>
                        </a:solidFill>
                        <a:latin typeface="Bradley Hand ITC" panose="03070402050302030203" pitchFamily="66" charset="0"/>
                        <a:ea typeface="+mn-ea"/>
                        <a:cs typeface="+mn-cs"/>
                      </a:rPr>
                      <a:pPr algn="ctr" rtl="0">
                        <a:defRPr lang="en-US" sz="2000">
                          <a:solidFill>
                            <a:schemeClr val="tx1"/>
                          </a:solidFill>
                          <a:latin typeface="Bradley Hand ITC" panose="03070402050302030203" pitchFamily="66" charset="0"/>
                        </a:defRPr>
                      </a:pPr>
                      <a:t>[VALOR]</a:t>
                    </a:fld>
                    <a:endParaRPr lang="en-US" sz="2000" b="1" i="0" u="none" strike="noStrike" kern="1200" baseline="0" dirty="0" smtClean="0">
                      <a:solidFill>
                        <a:schemeClr val="tx1"/>
                      </a:solidFill>
                      <a:latin typeface="Bradley Hand ITC" panose="03070402050302030203" pitchFamily="66" charset="0"/>
                    </a:endParaRPr>
                  </a:p>
                </c:rich>
              </c:tx>
              <c:spPr>
                <a:noFill/>
                <a:ln>
                  <a:noFill/>
                </a:ln>
                <a:effectLst/>
              </c:spPr>
              <c:txPr>
                <a:bodyPr rot="0" spcFirstLastPara="1" vertOverflow="ellipsis" vert="horz" wrap="square" anchor="ctr" anchorCtr="0"/>
                <a:lstStyle/>
                <a:p>
                  <a:pPr algn="ctr" rtl="0">
                    <a:defRPr lang="en-US" sz="2000" b="1" i="0" u="none" strike="noStrike" kern="1200" baseline="0">
                      <a:solidFill>
                        <a:schemeClr val="tx1"/>
                      </a:solidFill>
                      <a:latin typeface="Bradley Hand ITC" panose="03070402050302030203" pitchFamily="66" charset="0"/>
                      <a:ea typeface="+mn-ea"/>
                      <a:cs typeface="+mn-cs"/>
                    </a:defRPr>
                  </a:pPr>
                  <a:endParaRPr lang="es-DO"/>
                </a:p>
              </c:txPr>
              <c:dLblPos val="bestFit"/>
              <c:showLegendKey val="0"/>
              <c:showVal val="1"/>
              <c:showCatName val="1"/>
              <c:showSerName val="0"/>
              <c:showPercent val="1"/>
              <c:showBubbleSize val="0"/>
              <c:extLst>
                <c:ext xmlns:c15="http://schemas.microsoft.com/office/drawing/2012/chart" uri="{CE6537A1-D6FC-4f65-9D91-7224C49458BB}">
                  <c15:layout>
                    <c:manualLayout>
                      <c:w val="0.36601776208555542"/>
                      <c:h val="0.23547149122807018"/>
                    </c:manualLayout>
                  </c15:layout>
                  <c15:dlblFieldTable/>
                  <c15:showDataLabelsRange val="0"/>
                </c:ext>
              </c:extLst>
            </c:dLbl>
            <c:dLbl>
              <c:idx val="1"/>
              <c:layout>
                <c:manualLayout>
                  <c:x val="-0.1204119947014128"/>
                  <c:y val="3.355004144218815E-2"/>
                </c:manualLayout>
              </c:layout>
              <c:tx>
                <c:rich>
                  <a:bodyPr rot="0" spcFirstLastPara="1" vertOverflow="ellipsis" vert="horz" wrap="square" anchor="ctr" anchorCtr="1"/>
                  <a:lstStyle/>
                  <a:p>
                    <a:pPr>
                      <a:defRPr sz="1800" b="1" i="0" u="none" strike="noStrike" kern="1200" baseline="0">
                        <a:solidFill>
                          <a:schemeClr val="tx1"/>
                        </a:solidFill>
                        <a:latin typeface="+mn-lt"/>
                        <a:ea typeface="+mn-ea"/>
                        <a:cs typeface="+mn-cs"/>
                      </a:defRPr>
                    </a:pPr>
                    <a:fld id="{5CCC4EF1-91ED-47FC-A381-80477FA18D31}" type="CATEGORYNAME">
                      <a:rPr lang="es-DO" sz="2000">
                        <a:solidFill>
                          <a:schemeClr val="tx1"/>
                        </a:solidFill>
                        <a:latin typeface="Bradley Hand ITC" panose="03070402050302030203" pitchFamily="66" charset="0"/>
                      </a:rPr>
                      <a:pPr>
                        <a:defRPr>
                          <a:solidFill>
                            <a:schemeClr val="tx1"/>
                          </a:solidFill>
                        </a:defRPr>
                      </a:pPr>
                      <a:t>[NOMBRE DE CATEGORÍA]</a:t>
                    </a:fld>
                    <a:r>
                      <a:rPr lang="es-DO" sz="2000" baseline="0" dirty="0">
                        <a:solidFill>
                          <a:schemeClr val="tx1"/>
                        </a:solidFill>
                        <a:latin typeface="Bradley Hand ITC" panose="03070402050302030203" pitchFamily="66" charset="0"/>
                      </a:rPr>
                      <a:t>, </a:t>
                    </a:r>
                    <a:r>
                      <a:rPr lang="es-DO" sz="2000" baseline="0" dirty="0" smtClean="0">
                        <a:solidFill>
                          <a:schemeClr val="tx1"/>
                        </a:solidFill>
                        <a:latin typeface="Bradley Hand ITC" panose="03070402050302030203" pitchFamily="66" charset="0"/>
                      </a:rPr>
                      <a:t>$</a:t>
                    </a:r>
                    <a:fld id="{39256D31-C4C5-4F92-821F-9BE41ED13194}" type="VALUE">
                      <a:rPr lang="es-DO" sz="2000" baseline="0" smtClean="0">
                        <a:solidFill>
                          <a:schemeClr val="tx1"/>
                        </a:solidFill>
                        <a:latin typeface="Bradley Hand ITC" panose="03070402050302030203" pitchFamily="66" charset="0"/>
                      </a:rPr>
                      <a:pPr>
                        <a:defRPr>
                          <a:solidFill>
                            <a:schemeClr val="tx1"/>
                          </a:solidFill>
                        </a:defRPr>
                      </a:pPr>
                      <a:t>[VALOR]</a:t>
                    </a:fld>
                    <a:r>
                      <a:rPr lang="es-DO" sz="2000" baseline="0" dirty="0" smtClean="0">
                        <a:solidFill>
                          <a:schemeClr val="tx1"/>
                        </a:solidFill>
                        <a:latin typeface="Bradley Hand ITC" panose="03070402050302030203" pitchFamily="66" charset="0"/>
                      </a:rPr>
                      <a:t> </a:t>
                    </a:r>
                  </a:p>
                </c:rich>
              </c:tx>
              <c:spPr>
                <a:noFill/>
                <a:ln>
                  <a:noFill/>
                </a:ln>
                <a:effectLst/>
              </c:spPr>
              <c:txPr>
                <a:bodyPr rot="0" spcFirstLastPara="1" vertOverflow="ellipsis" vert="horz" wrap="square" anchor="ctr" anchorCtr="1"/>
                <a:lstStyle/>
                <a:p>
                  <a:pPr>
                    <a:defRPr sz="1800" b="1" i="0" u="none" strike="noStrike" kern="1200" baseline="0">
                      <a:solidFill>
                        <a:schemeClr val="tx1"/>
                      </a:solidFill>
                      <a:latin typeface="+mn-lt"/>
                      <a:ea typeface="+mn-ea"/>
                      <a:cs typeface="+mn-cs"/>
                    </a:defRPr>
                  </a:pPr>
                  <a:endParaRPr lang="es-DO"/>
                </a:p>
              </c:txPr>
              <c:dLblPos val="bestFit"/>
              <c:showLegendKey val="0"/>
              <c:showVal val="1"/>
              <c:showCatName val="1"/>
              <c:showSerName val="0"/>
              <c:showPercent val="1"/>
              <c:showBubbleSize val="0"/>
              <c:extLst>
                <c:ext xmlns:c15="http://schemas.microsoft.com/office/drawing/2012/chart" uri="{CE6537A1-D6FC-4f65-9D91-7224C49458BB}">
                  <c15:layout>
                    <c:manualLayout>
                      <c:w val="0.33005778710119021"/>
                      <c:h val="0.30941622634341759"/>
                    </c:manualLayout>
                  </c15:layout>
                  <c15:dlblFieldTable/>
                  <c15:showDataLabelsRange val="0"/>
                </c:ext>
              </c:extLst>
            </c:dLbl>
            <c:dLbl>
              <c:idx val="2"/>
              <c:layout>
                <c:manualLayout>
                  <c:x val="0.30505901818557857"/>
                  <c:y val="8.9391663213150993E-2"/>
                </c:manualLayout>
              </c:layout>
              <c:tx>
                <c:rich>
                  <a:bodyPr rot="0" spcFirstLastPara="1" vertOverflow="ellipsis" vert="horz" wrap="square" anchor="ctr" anchorCtr="0"/>
                  <a:lstStyle/>
                  <a:p>
                    <a:pPr algn="ctr" rtl="0">
                      <a:defRPr lang="en-US" sz="2000" b="1" i="0" u="none" strike="noStrike" kern="1200" baseline="0">
                        <a:solidFill>
                          <a:schemeClr val="tx1"/>
                        </a:solidFill>
                        <a:latin typeface="Bradley Hand ITC" panose="03070402050302030203" pitchFamily="66" charset="0"/>
                        <a:ea typeface="+mn-ea"/>
                        <a:cs typeface="+mn-cs"/>
                      </a:defRPr>
                    </a:pPr>
                    <a:fld id="{8DE22BC9-F894-4357-9194-F46B5EB87A30}" type="CATEGORYNAME">
                      <a:rPr lang="en-US" sz="2000" b="1" i="0" u="none" strike="noStrike" kern="1200" baseline="0">
                        <a:solidFill>
                          <a:schemeClr val="tx1"/>
                        </a:solidFill>
                        <a:latin typeface="Bradley Hand ITC" panose="03070402050302030203" pitchFamily="66" charset="0"/>
                        <a:ea typeface="+mn-ea"/>
                        <a:cs typeface="+mn-cs"/>
                      </a:rPr>
                      <a:pPr algn="ctr" rtl="0">
                        <a:defRPr lang="en-US" sz="2000">
                          <a:solidFill>
                            <a:schemeClr val="tx1"/>
                          </a:solidFill>
                          <a:latin typeface="Bradley Hand ITC" panose="03070402050302030203" pitchFamily="66" charset="0"/>
                        </a:defRPr>
                      </a:pPr>
                      <a:t>[NOMBRE DE CATEGORÍA]</a:t>
                    </a:fld>
                    <a:r>
                      <a:rPr lang="en-US" sz="2000" b="1" i="0" u="none" strike="noStrike" kern="1200" baseline="0" dirty="0">
                        <a:solidFill>
                          <a:schemeClr val="tx1"/>
                        </a:solidFill>
                        <a:latin typeface="Bradley Hand ITC" panose="03070402050302030203" pitchFamily="66" charset="0"/>
                        <a:ea typeface="+mn-ea"/>
                        <a:cs typeface="+mn-cs"/>
                      </a:rPr>
                      <a:t>, </a:t>
                    </a:r>
                    <a:r>
                      <a:rPr lang="en-US" sz="2000" b="1" i="0" u="none" strike="noStrike" kern="1200" baseline="0" dirty="0" smtClean="0">
                        <a:solidFill>
                          <a:schemeClr val="tx1"/>
                        </a:solidFill>
                        <a:latin typeface="Bradley Hand ITC" panose="03070402050302030203" pitchFamily="66" charset="0"/>
                      </a:rPr>
                      <a:t>$</a:t>
                    </a:r>
                    <a:fld id="{591813A8-3F63-49DB-8BE3-4E3A6F972539}" type="VALUE">
                      <a:rPr lang="en-US" sz="2000" b="1" i="0" u="none" strike="noStrike" kern="1200" baseline="0" smtClean="0">
                        <a:solidFill>
                          <a:schemeClr val="tx1"/>
                        </a:solidFill>
                        <a:latin typeface="Bradley Hand ITC" panose="03070402050302030203" pitchFamily="66" charset="0"/>
                        <a:ea typeface="+mn-ea"/>
                        <a:cs typeface="+mn-cs"/>
                      </a:rPr>
                      <a:pPr algn="ctr" rtl="0">
                        <a:defRPr lang="en-US" sz="2000">
                          <a:solidFill>
                            <a:schemeClr val="tx1"/>
                          </a:solidFill>
                          <a:latin typeface="Bradley Hand ITC" panose="03070402050302030203" pitchFamily="66" charset="0"/>
                        </a:defRPr>
                      </a:pPr>
                      <a:t>[VALOR]</a:t>
                    </a:fld>
                    <a:endParaRPr lang="en-US" sz="2000" b="1" i="0" u="none" strike="noStrike" kern="1200" baseline="0" dirty="0" smtClean="0">
                      <a:solidFill>
                        <a:schemeClr val="tx1"/>
                      </a:solidFill>
                      <a:latin typeface="Bradley Hand ITC" panose="03070402050302030203" pitchFamily="66" charset="0"/>
                    </a:endParaRPr>
                  </a:p>
                </c:rich>
              </c:tx>
              <c:spPr>
                <a:noFill/>
                <a:ln>
                  <a:noFill/>
                </a:ln>
                <a:effectLst/>
              </c:spPr>
              <c:txPr>
                <a:bodyPr rot="0" spcFirstLastPara="1" vertOverflow="ellipsis" vert="horz" wrap="square" anchor="ctr" anchorCtr="0"/>
                <a:lstStyle/>
                <a:p>
                  <a:pPr algn="ctr" rtl="0">
                    <a:defRPr lang="en-US" sz="2000" b="1" i="0" u="none" strike="noStrike" kern="1200" baseline="0">
                      <a:solidFill>
                        <a:schemeClr val="tx1"/>
                      </a:solidFill>
                      <a:latin typeface="Bradley Hand ITC" panose="03070402050302030203" pitchFamily="66" charset="0"/>
                      <a:ea typeface="+mn-ea"/>
                      <a:cs typeface="+mn-cs"/>
                    </a:defRPr>
                  </a:pPr>
                  <a:endParaRPr lang="es-DO"/>
                </a:p>
              </c:txPr>
              <c:dLblPos val="bestFit"/>
              <c:showLegendKey val="0"/>
              <c:showVal val="1"/>
              <c:showCatName val="1"/>
              <c:showSerName val="0"/>
              <c:showPercent val="1"/>
              <c:showBubbleSize val="0"/>
              <c:extLst>
                <c:ext xmlns:c15="http://schemas.microsoft.com/office/drawing/2012/chart" uri="{CE6537A1-D6FC-4f65-9D91-7224C49458BB}">
                  <c15:layout>
                    <c:manualLayout>
                      <c:w val="0.26797223166053585"/>
                      <c:h val="0.28168859649122807"/>
                    </c:manualLayout>
                  </c15:layout>
                  <c15:dlblFieldTable/>
                  <c15:showDataLabelsRange val="0"/>
                </c:ext>
              </c:extLst>
            </c:dLbl>
            <c:dLbl>
              <c:idx val="3"/>
              <c:delete val="1"/>
              <c:extLst>
                <c:ext xmlns:c15="http://schemas.microsoft.com/office/drawing/2012/chart" uri="{CE6537A1-D6FC-4f65-9D91-7224C49458BB}"/>
              </c:extLst>
            </c:dLbl>
            <c:spPr>
              <a:noFill/>
              <a:ln>
                <a:noFill/>
              </a:ln>
              <a:effectLst/>
            </c:spPr>
            <c:txPr>
              <a:bodyPr rot="0" spcFirstLastPara="1" vertOverflow="ellipsis" vert="horz" wrap="square" anchor="ctr" anchorCtr="1"/>
              <a:lstStyle/>
              <a:p>
                <a:pPr>
                  <a:defRPr sz="1800" b="1" i="0" u="none" strike="noStrike" kern="1200" baseline="0">
                    <a:solidFill>
                      <a:schemeClr val="lt1"/>
                    </a:solidFill>
                    <a:latin typeface="+mn-lt"/>
                    <a:ea typeface="+mn-ea"/>
                    <a:cs typeface="+mn-cs"/>
                  </a:defRPr>
                </a:pPr>
                <a:endParaRPr lang="es-DO"/>
              </a:p>
            </c:txPr>
            <c:dLblPos val="inEnd"/>
            <c:showLegendKey val="0"/>
            <c:showVal val="1"/>
            <c:showCatName val="1"/>
            <c:showSerName val="0"/>
            <c:showPercent val="1"/>
            <c:showBubbleSize val="0"/>
            <c:showLeaderLines val="1"/>
            <c:leaderLines>
              <c:spPr>
                <a:ln w="9525" cap="flat" cmpd="sng" algn="ctr">
                  <a:solidFill>
                    <a:schemeClr val="dk1">
                      <a:lumMod val="35000"/>
                      <a:lumOff val="65000"/>
                    </a:schemeClr>
                  </a:solidFill>
                  <a:round/>
                </a:ln>
                <a:effectLst/>
              </c:spPr>
            </c:leaderLines>
            <c:extLst>
              <c:ext xmlns:c15="http://schemas.microsoft.com/office/drawing/2012/chart" uri="{CE6537A1-D6FC-4f65-9D91-7224C49458BB}"/>
            </c:extLst>
          </c:dLbls>
          <c:cat>
            <c:strRef>
              <c:f>Hoja1!$E$2:$E$4</c:f>
              <c:strCache>
                <c:ptCount val="3"/>
                <c:pt idx="0">
                  <c:v>Presupuesto Nacional</c:v>
                </c:pt>
                <c:pt idx="1">
                  <c:v>Presupuesto destinado a compras</c:v>
                </c:pt>
                <c:pt idx="2">
                  <c:v>Preferencia MIPYME</c:v>
                </c:pt>
              </c:strCache>
            </c:strRef>
          </c:cat>
          <c:val>
            <c:numRef>
              <c:f>Hoja1!$F$2:$F$4</c:f>
              <c:numCache>
                <c:formatCode>_(* #,##0.00_);_(* \(#,##0.00\);_(* "-"??_);_(@_)</c:formatCode>
                <c:ptCount val="3"/>
                <c:pt idx="0">
                  <c:v>14020755555.555555</c:v>
                </c:pt>
                <c:pt idx="1">
                  <c:v>4486641777.7777777</c:v>
                </c:pt>
                <c:pt idx="2">
                  <c:v>897328355.55555558</c:v>
                </c:pt>
              </c:numCache>
            </c:numRef>
          </c:val>
        </c:ser>
        <c:dLbls>
          <c:dLblPos val="inEnd"/>
          <c:showLegendKey val="0"/>
          <c:showVal val="1"/>
          <c:showCatName val="1"/>
          <c:showSerName val="0"/>
          <c:showPercent val="0"/>
          <c:showBubbleSize val="0"/>
          <c:showLeaderLines val="1"/>
        </c:dLbls>
        <c:gapWidth val="100"/>
        <c:secondPieSize val="75"/>
        <c:serLines>
          <c:spPr>
            <a:ln w="9525" cap="flat" cmpd="sng" algn="ctr">
              <a:solidFill>
                <a:schemeClr val="dk1">
                  <a:lumMod val="35000"/>
                  <a:lumOff val="65000"/>
                </a:schemeClr>
              </a:solidFill>
              <a:round/>
            </a:ln>
            <a:effectLst/>
          </c:spPr>
        </c:serLines>
      </c:ofPieChart>
      <c:spPr>
        <a:noFill/>
        <a:ln>
          <a:noFill/>
        </a:ln>
        <a:effectLst/>
      </c:spPr>
    </c:plotArea>
    <c:plotVisOnly val="1"/>
    <c:dispBlanksAs val="gap"/>
    <c:showDLblsOverMax val="0"/>
  </c:chart>
  <c:spPr>
    <a:solidFill>
      <a:schemeClr val="bg1"/>
    </a:solidFill>
    <a:ln w="9525" cap="flat" cmpd="sng" algn="ctr">
      <a:noFill/>
      <a:round/>
    </a:ln>
    <a:effectLst/>
  </c:spPr>
  <c:txPr>
    <a:bodyPr/>
    <a:lstStyle/>
    <a:p>
      <a:pPr>
        <a:defRPr sz="1800"/>
      </a:pPr>
      <a:endParaRPr lang="es-DO"/>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ysClr val="windowText" lastClr="000000"/>
                    </a:solidFill>
                    <a:latin typeface="+mn-lt"/>
                    <a:ea typeface="+mn-ea"/>
                    <a:cs typeface="+mn-cs"/>
                  </a:defRPr>
                </a:pPr>
                <a:endParaRPr lang="es-DO"/>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trendline>
            <c:spPr>
              <a:ln w="41275" cap="rnd">
                <a:solidFill>
                  <a:srgbClr val="FF0000"/>
                </a:solidFill>
                <a:prstDash val="sysDot"/>
              </a:ln>
              <a:effectLst/>
            </c:spPr>
            <c:trendlineType val="power"/>
            <c:dispRSqr val="0"/>
            <c:dispEq val="0"/>
          </c:trendline>
          <c:cat>
            <c:strRef>
              <c:f>'[DATOS CONSOLIDADOS COMPARATIVOS ENERO-SEPTIEMBRE 2014-2015.xlsx]PROCESOS DIFUNDIDOS'!$Q$49:$Q$53</c:f>
              <c:strCache>
                <c:ptCount val="5"/>
                <c:pt idx="0">
                  <c:v>2011</c:v>
                </c:pt>
                <c:pt idx="1">
                  <c:v>2012</c:v>
                </c:pt>
                <c:pt idx="2">
                  <c:v>2013</c:v>
                </c:pt>
                <c:pt idx="3">
                  <c:v>2014</c:v>
                </c:pt>
                <c:pt idx="4">
                  <c:v>Septiembre 2015</c:v>
                </c:pt>
              </c:strCache>
            </c:strRef>
          </c:cat>
          <c:val>
            <c:numRef>
              <c:f>'[DATOS CONSOLIDADOS COMPARATIVOS ENERO-SEPTIEMBRE 2014-2015.xlsx]PROCESOS DIFUNDIDOS'!$R$49:$R$53</c:f>
              <c:numCache>
                <c:formatCode>_(* #,##0_);_(* \(#,##0\);_(* "-"??_);_(@_)</c:formatCode>
                <c:ptCount val="5"/>
                <c:pt idx="0">
                  <c:v>1910</c:v>
                </c:pt>
                <c:pt idx="1">
                  <c:v>6505</c:v>
                </c:pt>
                <c:pt idx="2">
                  <c:v>60169</c:v>
                </c:pt>
                <c:pt idx="3">
                  <c:v>69197</c:v>
                </c:pt>
                <c:pt idx="4">
                  <c:v>53448</c:v>
                </c:pt>
              </c:numCache>
            </c:numRef>
          </c:val>
        </c:ser>
        <c:dLbls>
          <c:showLegendKey val="0"/>
          <c:showVal val="0"/>
          <c:showCatName val="0"/>
          <c:showSerName val="0"/>
          <c:showPercent val="0"/>
          <c:showBubbleSize val="0"/>
        </c:dLbls>
        <c:gapWidth val="219"/>
        <c:overlap val="-27"/>
        <c:axId val="-2003789488"/>
        <c:axId val="-2003780784"/>
      </c:barChart>
      <c:catAx>
        <c:axId val="-20037894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1" i="0" u="none" strike="noStrike" kern="1200" baseline="0">
                <a:solidFill>
                  <a:sysClr val="windowText" lastClr="000000"/>
                </a:solidFill>
                <a:latin typeface="+mn-lt"/>
                <a:ea typeface="+mn-ea"/>
                <a:cs typeface="+mn-cs"/>
              </a:defRPr>
            </a:pPr>
            <a:endParaRPr lang="es-DO"/>
          </a:p>
        </c:txPr>
        <c:crossAx val="-2003780784"/>
        <c:crosses val="autoZero"/>
        <c:auto val="1"/>
        <c:lblAlgn val="ctr"/>
        <c:lblOffset val="100"/>
        <c:noMultiLvlLbl val="0"/>
      </c:catAx>
      <c:valAx>
        <c:axId val="-2003780784"/>
        <c:scaling>
          <c:orientation val="minMax"/>
        </c:scaling>
        <c:delete val="1"/>
        <c:axPos val="l"/>
        <c:majorGridlines>
          <c:spPr>
            <a:ln w="9525" cap="flat" cmpd="sng" algn="ctr">
              <a:solidFill>
                <a:schemeClr val="tx1">
                  <a:lumMod val="15000"/>
                  <a:lumOff val="85000"/>
                </a:schemeClr>
              </a:solidFill>
              <a:round/>
            </a:ln>
            <a:effectLst/>
          </c:spPr>
        </c:majorGridlines>
        <c:numFmt formatCode="_(* #,##0_);_(* \(#,##0\);_(* &quot;-&quot;??_);_(@_)" sourceLinked="1"/>
        <c:majorTickMark val="none"/>
        <c:minorTickMark val="none"/>
        <c:tickLblPos val="nextTo"/>
        <c:crossAx val="-200378948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s-DO"/>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rAngAx val="1"/>
    </c:view3D>
    <c:floor>
      <c:thickness val="0"/>
    </c:floor>
    <c:sideWall>
      <c:thickness val="0"/>
    </c:sideWall>
    <c:backWall>
      <c:thickness val="0"/>
    </c:backWall>
    <c:plotArea>
      <c:layout/>
      <c:bar3DChart>
        <c:barDir val="col"/>
        <c:grouping val="clustered"/>
        <c:varyColors val="0"/>
        <c:ser>
          <c:idx val="0"/>
          <c:order val="0"/>
          <c:invertIfNegative val="0"/>
          <c:dLbls>
            <c:dLbl>
              <c:idx val="0"/>
              <c:layout>
                <c:manualLayout>
                  <c:x val="2.0161057871082414E-2"/>
                  <c:y val="-6.225681781601667E-2"/>
                </c:manualLayout>
              </c:layout>
              <c:showLegendKey val="0"/>
              <c:showVal val="1"/>
              <c:showCatName val="0"/>
              <c:showSerName val="0"/>
              <c:showPercent val="0"/>
              <c:showBubbleSize val="0"/>
              <c:extLst>
                <c:ext xmlns:c15="http://schemas.microsoft.com/office/drawing/2012/chart" uri="{CE6537A1-D6FC-4f65-9D91-7224C49458BB}"/>
              </c:extLst>
            </c:dLbl>
            <c:dLbl>
              <c:idx val="1"/>
              <c:layout>
                <c:manualLayout>
                  <c:x val="2.4868498816016278E-2"/>
                  <c:y val="-4.4963257311567598E-2"/>
                </c:manualLayout>
              </c:layout>
              <c:showLegendKey val="0"/>
              <c:showVal val="1"/>
              <c:showCatName val="0"/>
              <c:showSerName val="0"/>
              <c:showPercent val="0"/>
              <c:showBubbleSize val="0"/>
              <c:extLst>
                <c:ext xmlns:c15="http://schemas.microsoft.com/office/drawing/2012/chart" uri="{CE6537A1-D6FC-4f65-9D91-7224C49458BB}"/>
              </c:extLst>
            </c:dLbl>
            <c:dLbl>
              <c:idx val="2"/>
              <c:layout>
                <c:manualLayout>
                  <c:x val="2.1708311825359209E-2"/>
                  <c:y val="-4.4963257311567598E-2"/>
                </c:manualLayout>
              </c:layout>
              <c:showLegendKey val="0"/>
              <c:showVal val="1"/>
              <c:showCatName val="0"/>
              <c:showSerName val="0"/>
              <c:showPercent val="0"/>
              <c:showBubbleSize val="0"/>
              <c:extLst>
                <c:ext xmlns:c15="http://schemas.microsoft.com/office/drawing/2012/chart" uri="{CE6537A1-D6FC-4f65-9D91-7224C49458BB}"/>
              </c:extLst>
            </c:dLbl>
            <c:dLbl>
              <c:idx val="3"/>
              <c:layout>
                <c:manualLayout>
                  <c:x val="2.1708421840572114E-2"/>
                  <c:y val="-5.8798105715126857E-2"/>
                </c:manualLayout>
              </c:layout>
              <c:showLegendKey val="0"/>
              <c:showVal val="1"/>
              <c:showCatName val="0"/>
              <c:showSerName val="0"/>
              <c:showPercent val="0"/>
              <c:showBubbleSize val="0"/>
              <c:extLst>
                <c:ext xmlns:c15="http://schemas.microsoft.com/office/drawing/2012/chart" uri="{CE6537A1-D6FC-4f65-9D91-7224C49458BB}"/>
              </c:extLst>
            </c:dLbl>
            <c:dLbl>
              <c:idx val="4"/>
              <c:layout>
                <c:manualLayout>
                  <c:x val="1.9478598848108104E-2"/>
                  <c:y val="-4.5768899492217484E-2"/>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wrap="square" lIns="38100" tIns="19050" rIns="38100" bIns="19050" anchor="ctr">
                <a:spAutoFit/>
              </a:bodyPr>
              <a:lstStyle/>
              <a:p>
                <a:pPr>
                  <a:defRPr b="1"/>
                </a:pPr>
                <a:endParaRPr lang="es-DO"/>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'[Estadisticas Consolidadas Proveedores REV ENE AGOSTO 2015.xlsx]GRAFICOS-RPE'!$AI$4:$AM$4</c:f>
              <c:strCache>
                <c:ptCount val="5"/>
                <c:pt idx="0">
                  <c:v>Agosto 30,2012</c:v>
                </c:pt>
                <c:pt idx="1">
                  <c:v>2012</c:v>
                </c:pt>
                <c:pt idx="2">
                  <c:v>2013</c:v>
                </c:pt>
                <c:pt idx="3">
                  <c:v>2014</c:v>
                </c:pt>
                <c:pt idx="4">
                  <c:v>A Septiembre 2015</c:v>
                </c:pt>
              </c:strCache>
            </c:strRef>
          </c:cat>
          <c:val>
            <c:numRef>
              <c:f>'[Estadisticas Consolidadas Proveedores REV ENE AGOSTO 2015.xlsx]GRAFICOS-RPE'!$AI$5:$AM$5</c:f>
              <c:numCache>
                <c:formatCode>#,##0</c:formatCode>
                <c:ptCount val="5"/>
                <c:pt idx="0">
                  <c:v>19800</c:v>
                </c:pt>
                <c:pt idx="1">
                  <c:v>25216</c:v>
                </c:pt>
                <c:pt idx="2">
                  <c:v>38719</c:v>
                </c:pt>
                <c:pt idx="3">
                  <c:v>50106</c:v>
                </c:pt>
                <c:pt idx="4">
                  <c:v>56946</c:v>
                </c:pt>
              </c:numCache>
            </c:numRef>
          </c:val>
        </c:ser>
        <c:dLbls>
          <c:showLegendKey val="0"/>
          <c:showVal val="1"/>
          <c:showCatName val="0"/>
          <c:showSerName val="0"/>
          <c:showPercent val="0"/>
          <c:showBubbleSize val="0"/>
        </c:dLbls>
        <c:gapWidth val="75"/>
        <c:shape val="box"/>
        <c:axId val="-2003786224"/>
        <c:axId val="-2003785680"/>
        <c:axId val="0"/>
      </c:bar3DChart>
      <c:catAx>
        <c:axId val="-2003786224"/>
        <c:scaling>
          <c:orientation val="minMax"/>
        </c:scaling>
        <c:delete val="0"/>
        <c:axPos val="b"/>
        <c:numFmt formatCode="General" sourceLinked="0"/>
        <c:majorTickMark val="none"/>
        <c:minorTickMark val="none"/>
        <c:tickLblPos val="nextTo"/>
        <c:txPr>
          <a:bodyPr/>
          <a:lstStyle/>
          <a:p>
            <a:pPr>
              <a:defRPr b="1"/>
            </a:pPr>
            <a:endParaRPr lang="es-DO"/>
          </a:p>
        </c:txPr>
        <c:crossAx val="-2003785680"/>
        <c:crosses val="autoZero"/>
        <c:auto val="1"/>
        <c:lblAlgn val="ctr"/>
        <c:lblOffset val="100"/>
        <c:noMultiLvlLbl val="0"/>
      </c:catAx>
      <c:valAx>
        <c:axId val="-2003785680"/>
        <c:scaling>
          <c:orientation val="minMax"/>
        </c:scaling>
        <c:delete val="0"/>
        <c:axPos val="l"/>
        <c:numFmt formatCode="#,##0" sourceLinked="1"/>
        <c:majorTickMark val="none"/>
        <c:minorTickMark val="none"/>
        <c:tickLblPos val="nextTo"/>
        <c:crossAx val="-2003786224"/>
        <c:crosses val="autoZero"/>
        <c:crossBetween val="between"/>
      </c:valAx>
    </c:plotArea>
    <c:plotVisOnly val="1"/>
    <c:dispBlanksAs val="gap"/>
    <c:showDLblsOverMax val="0"/>
  </c:chart>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9591018588429878E-2"/>
          <c:y val="5.1400554097404488E-2"/>
          <c:w val="0.72466418581238989"/>
          <c:h val="0.8326195683872849"/>
        </c:manualLayout>
      </c:layout>
      <c:barChart>
        <c:barDir val="col"/>
        <c:grouping val="clustered"/>
        <c:varyColors val="0"/>
        <c:ser>
          <c:idx val="0"/>
          <c:order val="0"/>
          <c:tx>
            <c:strRef>
              <c:f>Hoja1!$N$23</c:f>
              <c:strCache>
                <c:ptCount val="1"/>
                <c:pt idx="0">
                  <c:v>Total de Proveedores Registrados Acumulado</c:v>
                </c:pt>
              </c:strCache>
            </c:strRef>
          </c:tx>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numRef>
              <c:f>Hoja1!$O$22:$Q$22</c:f>
              <c:numCache>
                <c:formatCode>General</c:formatCode>
                <c:ptCount val="3"/>
                <c:pt idx="0">
                  <c:v>2012</c:v>
                </c:pt>
                <c:pt idx="1">
                  <c:v>2013</c:v>
                </c:pt>
                <c:pt idx="2">
                  <c:v>2014</c:v>
                </c:pt>
              </c:numCache>
            </c:numRef>
          </c:cat>
          <c:val>
            <c:numRef>
              <c:f>Hoja1!$O$23:$Q$23</c:f>
              <c:numCache>
                <c:formatCode>#,##0</c:formatCode>
                <c:ptCount val="3"/>
                <c:pt idx="0">
                  <c:v>25216</c:v>
                </c:pt>
                <c:pt idx="1">
                  <c:v>38719</c:v>
                </c:pt>
                <c:pt idx="2">
                  <c:v>50106</c:v>
                </c:pt>
              </c:numCache>
            </c:numRef>
          </c:val>
        </c:ser>
        <c:ser>
          <c:idx val="1"/>
          <c:order val="1"/>
          <c:tx>
            <c:strRef>
              <c:f>Hoja1!$N$24</c:f>
              <c:strCache>
                <c:ptCount val="1"/>
                <c:pt idx="0">
                  <c:v>Cantidad de Proveedores registrados y adjudicados en el mismo año</c:v>
                </c:pt>
              </c:strCache>
            </c:strRef>
          </c:tx>
          <c:spPr>
            <a:solidFill>
              <a:schemeClr val="accent2">
                <a:lumMod val="75000"/>
              </a:schemeClr>
            </a:solidFill>
          </c:spPr>
          <c:invertIfNegative val="0"/>
          <c:dLbls>
            <c:dLbl>
              <c:idx val="0"/>
              <c:layout>
                <c:manualLayout>
                  <c:x val="3.8812785388127852E-2"/>
                  <c:y val="0"/>
                </c:manualLayout>
              </c:layout>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numRef>
              <c:f>Hoja1!$O$22:$Q$22</c:f>
              <c:numCache>
                <c:formatCode>General</c:formatCode>
                <c:ptCount val="3"/>
                <c:pt idx="0">
                  <c:v>2012</c:v>
                </c:pt>
                <c:pt idx="1">
                  <c:v>2013</c:v>
                </c:pt>
                <c:pt idx="2">
                  <c:v>2014</c:v>
                </c:pt>
              </c:numCache>
            </c:numRef>
          </c:cat>
          <c:val>
            <c:numRef>
              <c:f>Hoja1!$O$24:$Q$24</c:f>
              <c:numCache>
                <c:formatCode>#,##0</c:formatCode>
                <c:ptCount val="3"/>
                <c:pt idx="0">
                  <c:v>1169</c:v>
                </c:pt>
                <c:pt idx="1">
                  <c:v>9272</c:v>
                </c:pt>
                <c:pt idx="2">
                  <c:v>17212</c:v>
                </c:pt>
              </c:numCache>
            </c:numRef>
          </c:val>
        </c:ser>
        <c:dLbls>
          <c:showLegendKey val="0"/>
          <c:showVal val="0"/>
          <c:showCatName val="0"/>
          <c:showSerName val="0"/>
          <c:showPercent val="0"/>
          <c:showBubbleSize val="0"/>
        </c:dLbls>
        <c:gapWidth val="150"/>
        <c:axId val="-32046112"/>
        <c:axId val="-32044480"/>
      </c:barChart>
      <c:catAx>
        <c:axId val="-32046112"/>
        <c:scaling>
          <c:orientation val="minMax"/>
        </c:scaling>
        <c:delete val="0"/>
        <c:axPos val="b"/>
        <c:numFmt formatCode="General" sourceLinked="1"/>
        <c:majorTickMark val="out"/>
        <c:minorTickMark val="none"/>
        <c:tickLblPos val="nextTo"/>
        <c:crossAx val="-32044480"/>
        <c:crosses val="autoZero"/>
        <c:auto val="1"/>
        <c:lblAlgn val="ctr"/>
        <c:lblOffset val="100"/>
        <c:noMultiLvlLbl val="0"/>
      </c:catAx>
      <c:valAx>
        <c:axId val="-32044480"/>
        <c:scaling>
          <c:orientation val="minMax"/>
        </c:scaling>
        <c:delete val="0"/>
        <c:axPos val="l"/>
        <c:majorGridlines/>
        <c:numFmt formatCode="#,##0" sourceLinked="1"/>
        <c:majorTickMark val="out"/>
        <c:minorTickMark val="none"/>
        <c:tickLblPos val="nextTo"/>
        <c:crossAx val="-32046112"/>
        <c:crosses val="autoZero"/>
        <c:crossBetween val="between"/>
      </c:valAx>
    </c:plotArea>
    <c:legend>
      <c:legendPos val="r"/>
      <c:layout>
        <c:manualLayout>
          <c:xMode val="edge"/>
          <c:yMode val="edge"/>
          <c:x val="0.83974831913134151"/>
          <c:y val="0.13310768445610965"/>
          <c:w val="0.14655305073167221"/>
          <c:h val="0.72915500145815104"/>
        </c:manualLayout>
      </c:layout>
      <c:overlay val="0"/>
    </c:legend>
    <c:plotVisOnly val="1"/>
    <c:dispBlanksAs val="gap"/>
    <c:showDLblsOverMax val="0"/>
  </c:chart>
  <c:txPr>
    <a:bodyPr/>
    <a:lstStyle/>
    <a:p>
      <a:pPr>
        <a:defRPr sz="1400"/>
      </a:pPr>
      <a:endParaRPr lang="es-DO"/>
    </a:p>
  </c:txPr>
  <c:externalData r:id="rId1">
    <c:autoUpdate val="0"/>
  </c:externalData>
  <c:userShapes r:id="rId2"/>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9591018588429878E-2"/>
          <c:y val="5.1400554097404488E-2"/>
          <c:w val="0.72466418581238989"/>
          <c:h val="0.8326195683872849"/>
        </c:manualLayout>
      </c:layout>
      <c:barChart>
        <c:barDir val="col"/>
        <c:grouping val="clustered"/>
        <c:varyColors val="0"/>
        <c:ser>
          <c:idx val="0"/>
          <c:order val="0"/>
          <c:tx>
            <c:strRef>
              <c:f>Hoja1!$N$37</c:f>
              <c:strCache>
                <c:ptCount val="1"/>
                <c:pt idx="0">
                  <c:v>Total de Proveedores Registrados Anual</c:v>
                </c:pt>
              </c:strCache>
            </c:strRef>
          </c:tx>
          <c:invertIfNegative val="0"/>
          <c:dLbls>
            <c:dLbl>
              <c:idx val="2"/>
              <c:layout>
                <c:manualLayout>
                  <c:x val="-3.0721966205837174E-2"/>
                  <c:y val="1.9382892099117532E-2"/>
                </c:manualLayout>
              </c:layout>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trendline>
            <c:spPr>
              <a:ln w="28575">
                <a:solidFill>
                  <a:srgbClr val="FF0000"/>
                </a:solidFill>
              </a:ln>
            </c:spPr>
            <c:trendlineType val="poly"/>
            <c:order val="2"/>
            <c:dispRSqr val="0"/>
            <c:dispEq val="0"/>
          </c:trendline>
          <c:cat>
            <c:numRef>
              <c:f>(Hoja1!$O$36,Hoja1!$Q$36,Hoja1!$S$36)</c:f>
              <c:numCache>
                <c:formatCode>General</c:formatCode>
                <c:ptCount val="3"/>
                <c:pt idx="0">
                  <c:v>2012</c:v>
                </c:pt>
                <c:pt idx="1">
                  <c:v>2013</c:v>
                </c:pt>
                <c:pt idx="2">
                  <c:v>2014</c:v>
                </c:pt>
              </c:numCache>
            </c:numRef>
          </c:cat>
          <c:val>
            <c:numRef>
              <c:f>(Hoja1!$O$37,Hoja1!$Q$37,Hoja1!$S$37)</c:f>
              <c:numCache>
                <c:formatCode>#,##0</c:formatCode>
                <c:ptCount val="3"/>
                <c:pt idx="0">
                  <c:v>7167</c:v>
                </c:pt>
                <c:pt idx="1">
                  <c:v>13503</c:v>
                </c:pt>
                <c:pt idx="2">
                  <c:v>11493</c:v>
                </c:pt>
              </c:numCache>
            </c:numRef>
          </c:val>
        </c:ser>
        <c:ser>
          <c:idx val="1"/>
          <c:order val="1"/>
          <c:tx>
            <c:strRef>
              <c:f>Hoja1!$N$38</c:f>
              <c:strCache>
                <c:ptCount val="1"/>
                <c:pt idx="0">
                  <c:v>Cantidad de Contratos de Proveedores registrados y adjudicados en el mismo año</c:v>
                </c:pt>
              </c:strCache>
            </c:strRef>
          </c:tx>
          <c:spPr>
            <a:solidFill>
              <a:schemeClr val="accent6">
                <a:lumMod val="75000"/>
              </a:schemeClr>
            </a:solidFill>
          </c:spPr>
          <c:invertIfNegative val="0"/>
          <c:dLbls>
            <c:dLbl>
              <c:idx val="0"/>
              <c:layout>
                <c:manualLayout>
                  <c:x val="-2.1498925537533613E-3"/>
                  <c:y val="4.1279669762641896E-3"/>
                </c:manualLayout>
              </c:layout>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numRef>
              <c:f>(Hoja1!$O$36,Hoja1!$Q$36,Hoja1!$S$36)</c:f>
              <c:numCache>
                <c:formatCode>General</c:formatCode>
                <c:ptCount val="3"/>
                <c:pt idx="0">
                  <c:v>2012</c:v>
                </c:pt>
                <c:pt idx="1">
                  <c:v>2013</c:v>
                </c:pt>
                <c:pt idx="2">
                  <c:v>2014</c:v>
                </c:pt>
              </c:numCache>
            </c:numRef>
          </c:cat>
          <c:val>
            <c:numRef>
              <c:f>(Hoja1!$O$38,Hoja1!$Q$38,Hoja1!$S$38)</c:f>
              <c:numCache>
                <c:formatCode>#,##0</c:formatCode>
                <c:ptCount val="3"/>
                <c:pt idx="0">
                  <c:v>1159</c:v>
                </c:pt>
                <c:pt idx="1">
                  <c:v>3552</c:v>
                </c:pt>
                <c:pt idx="2">
                  <c:v>2448</c:v>
                </c:pt>
              </c:numCache>
            </c:numRef>
          </c:val>
        </c:ser>
        <c:dLbls>
          <c:showLegendKey val="0"/>
          <c:showVal val="0"/>
          <c:showCatName val="0"/>
          <c:showSerName val="0"/>
          <c:showPercent val="0"/>
          <c:showBubbleSize val="0"/>
        </c:dLbls>
        <c:gapWidth val="150"/>
        <c:axId val="-2003781328"/>
        <c:axId val="-2003777520"/>
      </c:barChart>
      <c:catAx>
        <c:axId val="-2003781328"/>
        <c:scaling>
          <c:orientation val="minMax"/>
        </c:scaling>
        <c:delete val="0"/>
        <c:axPos val="b"/>
        <c:numFmt formatCode="General" sourceLinked="1"/>
        <c:majorTickMark val="out"/>
        <c:minorTickMark val="none"/>
        <c:tickLblPos val="nextTo"/>
        <c:crossAx val="-2003777520"/>
        <c:crosses val="autoZero"/>
        <c:auto val="1"/>
        <c:lblAlgn val="ctr"/>
        <c:lblOffset val="100"/>
        <c:noMultiLvlLbl val="0"/>
      </c:catAx>
      <c:valAx>
        <c:axId val="-2003777520"/>
        <c:scaling>
          <c:orientation val="minMax"/>
        </c:scaling>
        <c:delete val="0"/>
        <c:axPos val="l"/>
        <c:majorGridlines/>
        <c:numFmt formatCode="#,##0" sourceLinked="1"/>
        <c:majorTickMark val="out"/>
        <c:minorTickMark val="none"/>
        <c:tickLblPos val="nextTo"/>
        <c:crossAx val="-2003781328"/>
        <c:crosses val="autoZero"/>
        <c:crossBetween val="between"/>
      </c:valAx>
    </c:plotArea>
    <c:legend>
      <c:legendPos val="r"/>
      <c:legendEntry>
        <c:idx val="2"/>
        <c:delete val="1"/>
      </c:legendEntry>
      <c:layout>
        <c:manualLayout>
          <c:xMode val="edge"/>
          <c:yMode val="edge"/>
          <c:x val="0.82717459885798983"/>
          <c:y val="9.6238817963497134E-2"/>
          <c:w val="0.1686128341043818"/>
          <c:h val="0.79818383536876736"/>
        </c:manualLayout>
      </c:layout>
      <c:overlay val="0"/>
    </c:legend>
    <c:plotVisOnly val="1"/>
    <c:dispBlanksAs val="gap"/>
    <c:showDLblsOverMax val="0"/>
  </c:chart>
  <c:txPr>
    <a:bodyPr/>
    <a:lstStyle/>
    <a:p>
      <a:pPr>
        <a:defRPr sz="1400"/>
      </a:pPr>
      <a:endParaRPr lang="es-DO"/>
    </a:p>
  </c:txPr>
  <c:externalData r:id="rId1">
    <c:autoUpdate val="0"/>
  </c:externalData>
  <c:userShapes r:id="rId2"/>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r>
              <a:rPr lang="es-DO"/>
              <a:t>Participacion</a:t>
            </a:r>
            <a:r>
              <a:rPr lang="es-DO" baseline="0"/>
              <a:t> /Adjudicación</a:t>
            </a:r>
            <a:endParaRPr lang="es-DO"/>
          </a:p>
        </c:rich>
      </c:tx>
      <c:overlay val="0"/>
      <c:spPr>
        <a:noFill/>
        <a:ln>
          <a:noFill/>
        </a:ln>
        <a:effectLst/>
      </c:spPr>
      <c:txPr>
        <a:bodyPr rot="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es-DO"/>
        </a:p>
      </c:txPr>
    </c:title>
    <c:autoTitleDeleted val="0"/>
    <c:plotArea>
      <c:layout>
        <c:manualLayout>
          <c:layoutTarget val="inner"/>
          <c:xMode val="edge"/>
          <c:yMode val="edge"/>
          <c:x val="2.1426830594446541E-2"/>
          <c:y val="0.12827297528050893"/>
          <c:w val="0.96299001988231958"/>
          <c:h val="0.75895094924638828"/>
        </c:manualLayout>
      </c:layout>
      <c:ofPieChart>
        <c:ofPieType val="pie"/>
        <c:varyColors val="1"/>
        <c:ser>
          <c:idx val="0"/>
          <c:order val="0"/>
          <c:dPt>
            <c:idx val="0"/>
            <c:bubble3D val="0"/>
            <c:spPr>
              <a:solidFill>
                <a:srgbClr val="ED5E41"/>
              </a:solidFill>
              <a:ln>
                <a:noFill/>
              </a:ln>
              <a:effectLst>
                <a:outerShdw blurRad="57150" dist="19050" dir="5400000" algn="ctr" rotWithShape="0">
                  <a:srgbClr val="000000">
                    <a:alpha val="63000"/>
                  </a:srgbClr>
                </a:outerShdw>
              </a:effectLst>
            </c:spPr>
          </c:dPt>
          <c:dPt>
            <c:idx val="1"/>
            <c:bubble3D val="0"/>
            <c:spPr>
              <a:solidFill>
                <a:srgbClr val="ED5E41"/>
              </a:solidFill>
              <a:ln>
                <a:noFill/>
              </a:ln>
              <a:effectLst>
                <a:outerShdw blurRad="57150" dist="19050" dir="5400000" algn="ctr" rotWithShape="0">
                  <a:srgbClr val="000000">
                    <a:alpha val="63000"/>
                  </a:srgbClr>
                </a:outerShdw>
              </a:effectLst>
            </c:spPr>
          </c:dPt>
          <c:dPt>
            <c:idx val="2"/>
            <c:bubble3D val="0"/>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a:outerShdw blurRad="57150" dist="19050" dir="5400000" algn="ctr" rotWithShape="0">
                  <a:srgbClr val="000000">
                    <a:alpha val="63000"/>
                  </a:srgbClr>
                </a:outerShdw>
              </a:effectLst>
            </c:spPr>
          </c:dPt>
          <c:dPt>
            <c:idx val="3"/>
            <c:bubble3D val="0"/>
            <c:spPr>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a:noFill/>
              </a:ln>
              <a:effectLst>
                <a:outerShdw blurRad="57150" dist="19050" dir="5400000" algn="ctr" rotWithShape="0">
                  <a:srgbClr val="000000">
                    <a:alpha val="63000"/>
                  </a:srgbClr>
                </a:outerShdw>
              </a:effectLst>
            </c:spPr>
          </c:dPt>
          <c:dPt>
            <c:idx val="4"/>
            <c:bubble3D val="0"/>
            <c:spPr>
              <a:solidFill>
                <a:schemeClr val="accent6">
                  <a:lumMod val="60000"/>
                  <a:lumOff val="40000"/>
                </a:schemeClr>
              </a:solidFill>
              <a:ln>
                <a:noFill/>
              </a:ln>
              <a:effectLst>
                <a:outerShdw blurRad="57150" dist="19050" dir="5400000" algn="ctr" rotWithShape="0">
                  <a:srgbClr val="000000">
                    <a:alpha val="63000"/>
                  </a:srgbClr>
                </a:outerShdw>
              </a:effectLst>
            </c:spPr>
          </c:dPt>
          <c:dLbls>
            <c:dLbl>
              <c:idx val="0"/>
              <c:tx>
                <c:rich>
                  <a:bodyPr/>
                  <a:lstStyle/>
                  <a:p>
                    <a:r>
                      <a:rPr lang="en-US"/>
                      <a:t>No participo
</a:t>
                    </a:r>
                    <a:fld id="{C054F0C0-1AF1-40F4-B1AE-B8F5654832A3}" type="PERCENTAGE">
                      <a:rPr lang="en-US"/>
                      <a:pPr/>
                      <a:t>[PORCENTAJE]</a:t>
                    </a:fld>
                    <a:endParaRPr lang="en-US"/>
                  </a:p>
                </c:rich>
              </c:tx>
              <c:dLblPos val="inEnd"/>
              <c:showLegendKey val="0"/>
              <c:showVal val="0"/>
              <c:showCatName val="1"/>
              <c:showSerName val="0"/>
              <c:showPercent val="1"/>
              <c:showBubbleSize val="0"/>
              <c:extLst>
                <c:ext xmlns:c15="http://schemas.microsoft.com/office/drawing/2012/chart" uri="{CE6537A1-D6FC-4f65-9D91-7224C49458BB}">
                  <c15:dlblFieldTable/>
                  <c15:showDataLabelsRange val="0"/>
                </c:ext>
              </c:extLst>
            </c:dLbl>
            <c:dLbl>
              <c:idx val="1"/>
              <c:dLblPos val="inEnd"/>
              <c:showLegendKey val="0"/>
              <c:showVal val="0"/>
              <c:showCatName val="0"/>
              <c:showSerName val="0"/>
              <c:showPercent val="1"/>
              <c:showBubbleSize val="0"/>
              <c:extLst>
                <c:ext xmlns:c15="http://schemas.microsoft.com/office/drawing/2012/chart" uri="{CE6537A1-D6FC-4f65-9D91-7224C49458BB}"/>
              </c:extLst>
            </c:dLbl>
            <c:dLbl>
              <c:idx val="4"/>
              <c:tx>
                <c:rich>
                  <a:bodyPr/>
                  <a:lstStyle/>
                  <a:p>
                    <a:r>
                      <a:rPr lang="en-US"/>
                      <a:t>Participo</a:t>
                    </a:r>
                    <a:r>
                      <a:rPr lang="en-US" baseline="0"/>
                      <a:t>
</a:t>
                    </a:r>
                    <a:fld id="{BD785820-FC38-4343-8138-ACB2D98F77E4}" type="PERCENTAGE">
                      <a:rPr lang="en-US" baseline="0"/>
                      <a:pPr/>
                      <a:t>[PORCENTAJE]</a:t>
                    </a:fld>
                    <a:endParaRPr lang="en-US" baseline="0"/>
                  </a:p>
                </c:rich>
              </c:tx>
              <c:dLblPos val="inEnd"/>
              <c:showLegendKey val="0"/>
              <c:showVal val="0"/>
              <c:showCatName val="1"/>
              <c:showSerName val="0"/>
              <c:showPercent val="1"/>
              <c:showBubbleSize val="0"/>
              <c:extLst>
                <c:ext xmlns:c15="http://schemas.microsoft.com/office/drawing/2012/chart" uri="{CE6537A1-D6FC-4f65-9D91-7224C49458BB}">
                  <c15:dlblFieldTable/>
                  <c15:showDataLabelsRange val="0"/>
                </c:ext>
              </c:extLst>
            </c:dLbl>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lumMod val="75000"/>
                        <a:lumOff val="25000"/>
                      </a:schemeClr>
                    </a:solidFill>
                    <a:latin typeface="+mn-lt"/>
                    <a:ea typeface="+mn-ea"/>
                    <a:cs typeface="+mn-cs"/>
                  </a:defRPr>
                </a:pPr>
                <a:endParaRPr lang="es-DO"/>
              </a:p>
            </c:txPr>
            <c:dLblPos val="inEnd"/>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Sheet1!$B$30:$B$33</c:f>
              <c:strCache>
                <c:ptCount val="4"/>
                <c:pt idx="0">
                  <c:v>Participo</c:v>
                </c:pt>
                <c:pt idx="1">
                  <c:v>No participo</c:v>
                </c:pt>
                <c:pt idx="2">
                  <c:v>No adjudicada </c:v>
                </c:pt>
                <c:pt idx="3">
                  <c:v>Adjudicada</c:v>
                </c:pt>
              </c:strCache>
            </c:strRef>
          </c:cat>
          <c:val>
            <c:numRef>
              <c:f>Sheet1!$C$30:$C$33</c:f>
              <c:numCache>
                <c:formatCode>General</c:formatCode>
                <c:ptCount val="4"/>
                <c:pt idx="0">
                  <c:v>47.1</c:v>
                </c:pt>
                <c:pt idx="2">
                  <c:v>26.3</c:v>
                </c:pt>
                <c:pt idx="3">
                  <c:v>26.7</c:v>
                </c:pt>
              </c:numCache>
            </c:numRef>
          </c:val>
        </c:ser>
        <c:dLbls>
          <c:dLblPos val="inEnd"/>
          <c:showLegendKey val="0"/>
          <c:showVal val="0"/>
          <c:showCatName val="1"/>
          <c:showSerName val="0"/>
          <c:showPercent val="1"/>
          <c:showBubbleSize val="0"/>
          <c:showLeaderLines val="1"/>
        </c:dLbls>
        <c:gapWidth val="100"/>
        <c:secondPieSize val="125"/>
        <c:serLines>
          <c:spPr>
            <a:ln w="9525" cap="flat" cmpd="sng" algn="ctr">
              <a:solidFill>
                <a:schemeClr val="tx1">
                  <a:lumMod val="35000"/>
                  <a:lumOff val="65000"/>
                </a:schemeClr>
              </a:solidFill>
              <a:round/>
            </a:ln>
            <a:effectLst/>
          </c:spPr>
        </c:serLines>
      </c:ofPieChart>
      <c:spPr>
        <a:noFill/>
        <a:ln>
          <a:noFill/>
        </a:ln>
        <a:effectLst/>
      </c:spPr>
    </c:plotArea>
    <c:legend>
      <c:legendPos val="b"/>
      <c:overlay val="0"/>
      <c:spPr>
        <a:noFill/>
        <a:ln>
          <a:noFill/>
        </a:ln>
        <a:effectLst/>
      </c:spPr>
      <c:txPr>
        <a:bodyPr rot="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s-DO"/>
        </a:p>
      </c:txPr>
    </c:legend>
    <c:plotVisOnly val="1"/>
    <c:dispBlanksAs val="gap"/>
    <c:showDLblsOverMax val="0"/>
  </c:chart>
  <c:spPr>
    <a:noFill/>
    <a:ln>
      <a:noFill/>
    </a:ln>
    <a:effectLst/>
  </c:spPr>
  <c:txPr>
    <a:bodyPr/>
    <a:lstStyle/>
    <a:p>
      <a:pPr>
        <a:defRPr/>
      </a:pPr>
      <a:endParaRPr lang="es-DO"/>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'[Estadisticas Consolidadas Proveedores REV ENE AGOSTO 2015.xlsx]GRAFICOS GENERO-RPE'!$AH$5</c:f>
              <c:strCache>
                <c:ptCount val="1"/>
                <c:pt idx="0">
                  <c:v>Registro Historico-Género Femenino</c:v>
                </c:pt>
              </c:strCache>
            </c:strRef>
          </c:tx>
          <c:spPr>
            <a:solidFill>
              <a:srgbClr val="D000C6"/>
            </a:solidFill>
          </c:spPr>
          <c:invertIfNegative val="0"/>
          <c:dLbls>
            <c:dLbl>
              <c:idx val="9"/>
              <c:layout>
                <c:manualLayout>
                  <c:x val="-1.2841091492776886E-2"/>
                  <c:y val="0"/>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a:lstStyle/>
              <a:p>
                <a:pPr>
                  <a:defRPr b="1"/>
                </a:pPr>
                <a:endParaRPr lang="es-DO"/>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'[Estadisticas Consolidadas Proveedores REV ENE AGOSTO 2015.xlsx]GRAFICOS GENERO-RPE'!$AI$4:$AM$4</c:f>
              <c:strCache>
                <c:ptCount val="5"/>
                <c:pt idx="0">
                  <c:v>Enero-Agosto 2012</c:v>
                </c:pt>
                <c:pt idx="1">
                  <c:v>Sept.-Dic. 2012</c:v>
                </c:pt>
                <c:pt idx="2">
                  <c:v>2013</c:v>
                </c:pt>
                <c:pt idx="3">
                  <c:v>2014</c:v>
                </c:pt>
                <c:pt idx="4">
                  <c:v>A Septiembre 2015</c:v>
                </c:pt>
              </c:strCache>
            </c:strRef>
          </c:cat>
          <c:val>
            <c:numRef>
              <c:f>'[Estadisticas Consolidadas Proveedores REV ENE AGOSTO 2015.xlsx]GRAFICOS GENERO-RPE'!$AI$5:$AM$5</c:f>
              <c:numCache>
                <c:formatCode>#,##0</c:formatCode>
                <c:ptCount val="5"/>
                <c:pt idx="0">
                  <c:v>2873</c:v>
                </c:pt>
                <c:pt idx="1">
                  <c:v>3985</c:v>
                </c:pt>
                <c:pt idx="2">
                  <c:v>7410</c:v>
                </c:pt>
                <c:pt idx="3">
                  <c:v>10630</c:v>
                </c:pt>
                <c:pt idx="4">
                  <c:v>12390</c:v>
                </c:pt>
              </c:numCache>
            </c:numRef>
          </c:val>
        </c:ser>
        <c:dLbls>
          <c:showLegendKey val="0"/>
          <c:showVal val="0"/>
          <c:showCatName val="0"/>
          <c:showSerName val="0"/>
          <c:showPercent val="0"/>
          <c:showBubbleSize val="0"/>
        </c:dLbls>
        <c:gapWidth val="150"/>
        <c:axId val="-2061209984"/>
        <c:axId val="-2061208352"/>
      </c:barChart>
      <c:catAx>
        <c:axId val="-2061209984"/>
        <c:scaling>
          <c:orientation val="minMax"/>
        </c:scaling>
        <c:delete val="0"/>
        <c:axPos val="b"/>
        <c:numFmt formatCode="General" sourceLinked="0"/>
        <c:majorTickMark val="out"/>
        <c:minorTickMark val="none"/>
        <c:tickLblPos val="nextTo"/>
        <c:crossAx val="-2061208352"/>
        <c:crosses val="autoZero"/>
        <c:auto val="1"/>
        <c:lblAlgn val="ctr"/>
        <c:lblOffset val="100"/>
        <c:noMultiLvlLbl val="0"/>
      </c:catAx>
      <c:valAx>
        <c:axId val="-2061208352"/>
        <c:scaling>
          <c:orientation val="minMax"/>
        </c:scaling>
        <c:delete val="1"/>
        <c:axPos val="l"/>
        <c:majorGridlines/>
        <c:numFmt formatCode="#,##0" sourceLinked="1"/>
        <c:majorTickMark val="out"/>
        <c:minorTickMark val="none"/>
        <c:tickLblPos val="nextTo"/>
        <c:crossAx val="-2061209984"/>
        <c:crosses val="autoZero"/>
        <c:crossBetween val="between"/>
      </c:valAx>
    </c:plotArea>
    <c:plotVisOnly val="1"/>
    <c:dispBlanksAs val="gap"/>
    <c:showDLblsOverMax val="0"/>
  </c:chart>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4306108129283479"/>
          <c:y val="0.14582941188125678"/>
          <c:w val="0.69852584935045392"/>
          <c:h val="0.64500714529846792"/>
        </c:manualLayout>
      </c:layout>
      <c:barChart>
        <c:barDir val="col"/>
        <c:grouping val="clustered"/>
        <c:varyColors val="0"/>
        <c:ser>
          <c:idx val="1"/>
          <c:order val="1"/>
          <c:tx>
            <c:strRef>
              <c:f>Sheet2!$C$78</c:f>
              <c:strCache>
                <c:ptCount val="1"/>
                <c:pt idx="0">
                  <c:v>Monto de contrato</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1400" b="0" i="0" u="none" strike="noStrike" kern="1200" baseline="0">
                    <a:solidFill>
                      <a:schemeClr val="tx1">
                        <a:lumMod val="75000"/>
                        <a:lumOff val="25000"/>
                      </a:schemeClr>
                    </a:solidFill>
                    <a:latin typeface="+mn-lt"/>
                    <a:ea typeface="+mn-ea"/>
                    <a:cs typeface="+mn-cs"/>
                  </a:defRPr>
                </a:pPr>
                <a:endParaRPr lang="es-DO"/>
              </a:p>
            </c:txPr>
            <c:dLblPos val="in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Sheet2!$A$79:$A$82</c:f>
              <c:numCache>
                <c:formatCode>General</c:formatCode>
                <c:ptCount val="4"/>
                <c:pt idx="0">
                  <c:v>2011</c:v>
                </c:pt>
                <c:pt idx="1">
                  <c:v>2012</c:v>
                </c:pt>
                <c:pt idx="2">
                  <c:v>2013</c:v>
                </c:pt>
                <c:pt idx="3">
                  <c:v>2014</c:v>
                </c:pt>
              </c:numCache>
            </c:numRef>
          </c:cat>
          <c:val>
            <c:numRef>
              <c:f>Sheet2!$C$79:$C$82</c:f>
              <c:numCache>
                <c:formatCode>_([$$-409]* #,##0_);_([$$-409]* \(#,##0\);_([$$-409]* "-"??_);_(@_)</c:formatCode>
                <c:ptCount val="4"/>
                <c:pt idx="0">
                  <c:v>46800647.066637143</c:v>
                </c:pt>
                <c:pt idx="1">
                  <c:v>86053202.125304401</c:v>
                </c:pt>
                <c:pt idx="2">
                  <c:v>221312784.10449412</c:v>
                </c:pt>
                <c:pt idx="3">
                  <c:v>213595373.67721939</c:v>
                </c:pt>
              </c:numCache>
            </c:numRef>
          </c:val>
        </c:ser>
        <c:dLbls>
          <c:showLegendKey val="0"/>
          <c:showVal val="0"/>
          <c:showCatName val="0"/>
          <c:showSerName val="0"/>
          <c:showPercent val="0"/>
          <c:showBubbleSize val="0"/>
        </c:dLbls>
        <c:gapWidth val="150"/>
        <c:axId val="-33888384"/>
        <c:axId val="-33888928"/>
      </c:barChart>
      <c:lineChart>
        <c:grouping val="standard"/>
        <c:varyColors val="0"/>
        <c:ser>
          <c:idx val="0"/>
          <c:order val="0"/>
          <c:tx>
            <c:strRef>
              <c:f>Sheet2!$B$78</c:f>
              <c:strCache>
                <c:ptCount val="1"/>
                <c:pt idx="0">
                  <c:v>Cantidad de contratos </c:v>
                </c:pt>
              </c:strCache>
            </c:strRef>
          </c:tx>
          <c:spPr>
            <a:ln w="28575" cap="rnd">
              <a:solidFill>
                <a:schemeClr val="accent1"/>
              </a:solidFill>
              <a:round/>
            </a:ln>
            <a:effectLst/>
          </c:spPr>
          <c:marker>
            <c:symbol val="none"/>
          </c:marker>
          <c:dLbls>
            <c:dLbl>
              <c:idx val="2"/>
              <c:layout>
                <c:manualLayout>
                  <c:x val="-0.11454918137882569"/>
                  <c:y val="-3.7322420138596497E-2"/>
                </c:manualLayout>
              </c:layout>
              <c:dLblPos val="r"/>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0" spcFirstLastPara="1" vertOverflow="ellipsis" vert="horz" wrap="square" anchor="ctr" anchorCtr="1"/>
              <a:lstStyle/>
              <a:p>
                <a:pPr>
                  <a:defRPr sz="1400" b="0" i="0" u="none" strike="noStrike" kern="1200" baseline="0">
                    <a:solidFill>
                      <a:schemeClr val="tx1">
                        <a:lumMod val="75000"/>
                        <a:lumOff val="25000"/>
                      </a:schemeClr>
                    </a:solidFill>
                    <a:latin typeface="+mn-lt"/>
                    <a:ea typeface="+mn-ea"/>
                    <a:cs typeface="+mn-cs"/>
                  </a:defRPr>
                </a:pPr>
                <a:endParaRPr lang="es-DO"/>
              </a:p>
            </c:txPr>
            <c:dLblPos val="t"/>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Sheet2!$A$79:$A$82</c:f>
              <c:numCache>
                <c:formatCode>General</c:formatCode>
                <c:ptCount val="4"/>
                <c:pt idx="0">
                  <c:v>2011</c:v>
                </c:pt>
                <c:pt idx="1">
                  <c:v>2012</c:v>
                </c:pt>
                <c:pt idx="2">
                  <c:v>2013</c:v>
                </c:pt>
                <c:pt idx="3">
                  <c:v>2014</c:v>
                </c:pt>
              </c:numCache>
            </c:numRef>
          </c:cat>
          <c:val>
            <c:numRef>
              <c:f>Sheet2!$B$79:$B$82</c:f>
              <c:numCache>
                <c:formatCode>_(* #,##0_);_(* \(#,##0\);_(* "-"??_);_(@_)</c:formatCode>
                <c:ptCount val="4"/>
                <c:pt idx="0">
                  <c:v>7296</c:v>
                </c:pt>
                <c:pt idx="1">
                  <c:v>7964</c:v>
                </c:pt>
                <c:pt idx="2">
                  <c:v>9806</c:v>
                </c:pt>
                <c:pt idx="3">
                  <c:v>14706</c:v>
                </c:pt>
              </c:numCache>
            </c:numRef>
          </c:val>
          <c:smooth val="0"/>
        </c:ser>
        <c:dLbls>
          <c:showLegendKey val="0"/>
          <c:showVal val="0"/>
          <c:showCatName val="0"/>
          <c:showSerName val="0"/>
          <c:showPercent val="0"/>
          <c:showBubbleSize val="0"/>
        </c:dLbls>
        <c:marker val="1"/>
        <c:smooth val="0"/>
        <c:axId val="-33887840"/>
        <c:axId val="-33886208"/>
      </c:lineChart>
      <c:valAx>
        <c:axId val="-33886208"/>
        <c:scaling>
          <c:orientation val="minMax"/>
        </c:scaling>
        <c:delete val="0"/>
        <c:axPos val="r"/>
        <c:majorGridlines>
          <c:spPr>
            <a:ln w="9525" cap="flat" cmpd="sng" algn="ctr">
              <a:solidFill>
                <a:schemeClr val="tx1">
                  <a:lumMod val="15000"/>
                  <a:lumOff val="85000"/>
                </a:schemeClr>
              </a:solidFill>
              <a:round/>
            </a:ln>
            <a:effectLst/>
          </c:spPr>
        </c:majorGridlines>
        <c:numFmt formatCode="_(* #,##0_);_(* \(#,##0\);_(* &quot;-&quot;??_);_(@_)"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s-DO"/>
          </a:p>
        </c:txPr>
        <c:crossAx val="-33887840"/>
        <c:crosses val="max"/>
        <c:crossBetween val="between"/>
      </c:valAx>
      <c:catAx>
        <c:axId val="-338878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s-DO"/>
          </a:p>
        </c:txPr>
        <c:crossAx val="-33886208"/>
        <c:crosses val="autoZero"/>
        <c:auto val="1"/>
        <c:lblAlgn val="ctr"/>
        <c:lblOffset val="100"/>
        <c:noMultiLvlLbl val="0"/>
      </c:catAx>
      <c:valAx>
        <c:axId val="-33888928"/>
        <c:scaling>
          <c:orientation val="minMax"/>
        </c:scaling>
        <c:delete val="0"/>
        <c:axPos val="l"/>
        <c:numFmt formatCode="_([$$-409]* #,##0_);_([$$-409]* \(#,##0\);_([$$-409]* &quot;-&quot;??_);_(@_)" sourceLinked="1"/>
        <c:majorTickMark val="out"/>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s-DO"/>
          </a:p>
        </c:txPr>
        <c:crossAx val="-33888384"/>
        <c:crosses val="autoZero"/>
        <c:crossBetween val="between"/>
      </c:valAx>
      <c:catAx>
        <c:axId val="-33888384"/>
        <c:scaling>
          <c:orientation val="minMax"/>
        </c:scaling>
        <c:delete val="1"/>
        <c:axPos val="b"/>
        <c:numFmt formatCode="General" sourceLinked="1"/>
        <c:majorTickMark val="out"/>
        <c:minorTickMark val="none"/>
        <c:tickLblPos val="nextTo"/>
        <c:crossAx val="-33888928"/>
        <c:crosses val="autoZero"/>
        <c:auto val="1"/>
        <c:lblAlgn val="ctr"/>
        <c:lblOffset val="100"/>
        <c:noMultiLvlLbl val="0"/>
      </c:catAx>
      <c:spPr>
        <a:noFill/>
        <a:ln>
          <a:noFill/>
        </a:ln>
        <a:effectLst/>
      </c:spPr>
    </c:plotArea>
    <c:legend>
      <c:legendPos val="r"/>
      <c:layout>
        <c:manualLayout>
          <c:xMode val="edge"/>
          <c:yMode val="edge"/>
          <c:x val="0.2508259416575549"/>
          <c:y val="0.8663225489273384"/>
          <c:w val="0.52374522820016167"/>
          <c:h val="0.13269822321070335"/>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s-DO"/>
        </a:p>
      </c:txPr>
    </c:legend>
    <c:plotVisOnly val="1"/>
    <c:dispBlanksAs val="gap"/>
    <c:showDLblsOverMax val="0"/>
  </c:chart>
  <c:spPr>
    <a:noFill/>
    <a:ln>
      <a:noFill/>
    </a:ln>
    <a:effectLst/>
  </c:spPr>
  <c:txPr>
    <a:bodyPr/>
    <a:lstStyle/>
    <a:p>
      <a:pPr>
        <a:defRPr sz="1400"/>
      </a:pPr>
      <a:endParaRPr lang="es-DO"/>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61">
  <cs:axisTitle>
    <cs:lnRef idx="0"/>
    <cs:fillRef idx="0"/>
    <cs:effectRef idx="0"/>
    <cs:fontRef idx="minor">
      <a:schemeClr val="dk1">
        <a:lumMod val="65000"/>
        <a:lumOff val="35000"/>
      </a:schemeClr>
    </cs:fontRef>
    <cs:defRPr sz="900" kern="1200"/>
  </cs:axisTitle>
  <cs:categoryAxis>
    <cs:lnRef idx="0"/>
    <cs:fillRef idx="0"/>
    <cs:effectRef idx="0"/>
    <cs:fontRef idx="minor">
      <a:schemeClr val="dk1">
        <a:lumMod val="65000"/>
        <a:lumOff val="35000"/>
      </a:schemeClr>
    </cs:fontRef>
    <cs:defRPr sz="900" kern="1200"/>
  </cs:categoryAxis>
  <cs:chartArea>
    <cs:lnRef idx="0"/>
    <cs:fillRef idx="0"/>
    <cs:effectRef idx="0"/>
    <cs:fontRef idx="minor">
      <a:schemeClr val="dk1"/>
    </cs:fontRef>
    <cs:spPr>
      <a:pattFill prst="dkDnDiag">
        <a:fgClr>
          <a:schemeClr val="lt1">
            <a:lumMod val="95000"/>
          </a:schemeClr>
        </a:fgClr>
        <a:bgClr>
          <a:schemeClr val="lt1"/>
        </a:bgClr>
      </a:pattFill>
      <a:ln w="9525" cap="flat" cmpd="sng" algn="ctr">
        <a:solidFill>
          <a:schemeClr val="dk1">
            <a:lumMod val="15000"/>
            <a:lumOff val="85000"/>
          </a:schemeClr>
        </a:solidFill>
        <a:round/>
      </a:ln>
    </cs:spPr>
    <cs:defRPr sz="900" kern="1200"/>
  </cs:chartArea>
  <cs:dataLabel>
    <cs:lnRef idx="0"/>
    <cs:fillRef idx="0"/>
    <cs:effectRef idx="0"/>
    <cs:fontRef idx="minor">
      <a:schemeClr val="lt1"/>
    </cs:fontRef>
    <cs:defRPr sz="900" b="1" i="0" u="none" strike="noStrike" kern="1200" baseline="0"/>
  </cs:dataLabel>
  <cs:dataLabelCallout>
    <cs:lnRef idx="0"/>
    <cs:fillRef idx="0"/>
    <cs:effectRef idx="0"/>
    <cs:fontRef idx="minor">
      <a:schemeClr val="dk1">
        <a:lumMod val="65000"/>
        <a:lumOff val="35000"/>
      </a:schemeClr>
    </cs:fontRef>
    <cs:spPr>
      <a:solidFill>
        <a:schemeClr val="lt1">
          <a:alpha val="75000"/>
        </a:schemeClr>
      </a:solidFill>
      <a:ln w="9525">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317500" algn="ctr" rotWithShape="0">
          <a:prstClr val="black">
            <a:alpha val="25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20000"/>
          </a:prstClr>
        </a:outerShdw>
      </a:effectLst>
      <a:scene3d>
        <a:camera prst="orthographicFront"/>
        <a:lightRig rig="threePt" dir="t"/>
      </a:scene3d>
      <a:sp3d prstMaterial="matte"/>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noFill/>
      <a:ln w="9525" cap="flat" cmpd="sng" algn="ctr">
        <a:solidFill>
          <a:schemeClr val="dk1">
            <a:lumMod val="15000"/>
            <a:lumOff val="85000"/>
          </a:schemeClr>
        </a:solidFill>
        <a:round/>
      </a:ln>
    </cs:spPr>
    <cs:defRPr sz="900"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65000"/>
            <a:lumOff val="35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65000"/>
            <a:lumOff val="35000"/>
          </a:schemeClr>
        </a:solidFill>
        <a:round/>
      </a:ln>
    </cs:spPr>
  </cs:errorBar>
  <cs:floor>
    <cs:lnRef idx="0"/>
    <cs:fillRef idx="0"/>
    <cs:effectRef idx="0"/>
    <cs:fontRef idx="minor">
      <a:schemeClr val="dk1"/>
    </cs:fontRef>
    <cs:spPr>
      <a:noFill/>
      <a:ln>
        <a:noFill/>
      </a:ln>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50000"/>
            <a:lumOff val="50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spPr>
      <a:solidFill>
        <a:schemeClr val="lt1">
          <a:alpha val="78000"/>
        </a:schemeClr>
      </a:solidFill>
    </cs:spPr>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dk1">
        <a:lumMod val="65000"/>
        <a:lumOff val="35000"/>
      </a:schemeClr>
    </cs:fontRef>
    <cs:defRPr sz="900"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inor">
      <a:schemeClr val="dk1">
        <a:lumMod val="65000"/>
        <a:lumOff val="35000"/>
      </a:schemeClr>
    </cs:fontRef>
    <cs:defRPr sz="1800" b="1" kern="120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dk1">
        <a:lumMod val="65000"/>
        <a:lumOff val="35000"/>
      </a:schemeClr>
    </cs:fontRef>
    <cs:defRPr sz="900" kern="1200"/>
  </cs:trendlineLabel>
  <cs:upBar>
    <cs:lnRef idx="0"/>
    <cs:fillRef idx="0"/>
    <cs:effectRef idx="0"/>
    <cs:fontRef idx="minor">
      <a:schemeClr val="dk1"/>
    </cs:fontRef>
    <cs:spPr>
      <a:solidFill>
        <a:schemeClr val="lt1"/>
      </a:solidFill>
      <a:ln w="9525" cap="flat" cmpd="sng" algn="ctr">
        <a:solidFill>
          <a:schemeClr val="dk1">
            <a:lumMod val="65000"/>
            <a:lumOff val="35000"/>
          </a:schemeClr>
        </a:solidFill>
        <a:round/>
      </a:ln>
    </cs:spPr>
  </cs:upBar>
  <cs:valueAxis>
    <cs:lnRef idx="0"/>
    <cs:fillRef idx="0"/>
    <cs:effectRef idx="0"/>
    <cs:fontRef idx="minor">
      <a:schemeClr val="dk1">
        <a:lumMod val="65000"/>
        <a:lumOff val="35000"/>
      </a:schemeClr>
    </cs:fontRef>
    <cs:defRPr sz="900"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344">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omments/comment1.xml><?xml version="1.0" encoding="utf-8"?>
<p:cmLst xmlns:a="http://schemas.openxmlformats.org/drawingml/2006/main" xmlns:r="http://schemas.openxmlformats.org/officeDocument/2006/relationships" xmlns:p="http://schemas.openxmlformats.org/presentationml/2006/main">
  <p:cm authorId="1" dt="2015-10-26T08:02:16.484" idx="5">
    <p:pos x="7035" y="958"/>
    <p:text>Creo que este slide soporta algo más gráfico.</p:text>
    <p:extLst>
      <p:ext uri="{C676402C-5697-4E1C-873F-D02D1690AC5C}">
        <p15:threadingInfo xmlns:p15="http://schemas.microsoft.com/office/powerpoint/2012/main" timeZoneBias="24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1" dt="2015-10-26T08:02:59.368" idx="6">
    <p:pos x="10" y="10"/>
    <p:text>me leiste el pensamiento. A esto me refería.</p:text>
    <p:extLst>
      <p:ext uri="{C676402C-5697-4E1C-873F-D02D1690AC5C}">
        <p15:threadingInfo xmlns:p15="http://schemas.microsoft.com/office/powerpoint/2012/main" timeZoneBias="240"/>
      </p:ext>
    </p:extLst>
  </p:cm>
</p:cmLst>
</file>

<file path=ppt/comments/comment3.xml><?xml version="1.0" encoding="utf-8"?>
<p:cmLst xmlns:a="http://schemas.openxmlformats.org/drawingml/2006/main" xmlns:r="http://schemas.openxmlformats.org/officeDocument/2006/relationships" xmlns:p="http://schemas.openxmlformats.org/presentationml/2006/main">
  <p:cm authorId="1" dt="2015-10-26T08:03:24.500" idx="7">
    <p:pos x="10" y="10"/>
    <p:text>incluir que es en dolares. Debemos incluir lo del suicidio del ingeniero aun sea sutil. y decir que los otros problemas como el trafico de influencias, o las mafias, son problemas del sistema politica y no del sistema de compras.</p:text>
    <p:extLst>
      <p:ext uri="{C676402C-5697-4E1C-873F-D02D1690AC5C}">
        <p15:threadingInfo xmlns:p15="http://schemas.microsoft.com/office/powerpoint/2012/main" timeZoneBias="240"/>
      </p:ext>
    </p:extLst>
  </p:cm>
  <p:cm authorId="1" dt="2015-10-26T08:03:42.488" idx="8">
    <p:pos x="146" y="146"/>
    <p:text>Podemos incluir a una mujer y un hombre?</p:text>
    <p:extLst>
      <p:ext uri="{C676402C-5697-4E1C-873F-D02D1690AC5C}">
        <p15:threadingInfo xmlns:p15="http://schemas.microsoft.com/office/powerpoint/2012/main" timeZoneBias="240"/>
      </p:ext>
    </p:extLst>
  </p:cm>
</p:cmLst>
</file>

<file path=ppt/comments/comment4.xml><?xml version="1.0" encoding="utf-8"?>
<p:cmLst xmlns:a="http://schemas.openxmlformats.org/drawingml/2006/main" xmlns:r="http://schemas.openxmlformats.org/officeDocument/2006/relationships" xmlns:p="http://schemas.openxmlformats.org/presentationml/2006/main">
  <p:cm authorId="1" dt="2015-10-26T08:03:24.500" idx="7">
    <p:pos x="10" y="10"/>
    <p:text>incluir que es en dolares. Debemos incluir lo del suicidio del ingeniero aun sea sutil. y decir que los otros problemas como el trafico de influencias, o las mafias, son problemas del sistema politica y no del sistema de compras.</p:text>
    <p:extLst>
      <p:ext uri="{C676402C-5697-4E1C-873F-D02D1690AC5C}">
        <p15:threadingInfo xmlns:p15="http://schemas.microsoft.com/office/powerpoint/2012/main" timeZoneBias="240"/>
      </p:ext>
    </p:extLst>
  </p:cm>
  <p:cm authorId="1" dt="2015-10-26T08:03:42.488" idx="8">
    <p:pos x="146" y="146"/>
    <p:text>Podemos incluir a una mujer y un hombre?</p:text>
    <p:extLst>
      <p:ext uri="{C676402C-5697-4E1C-873F-D02D1690AC5C}">
        <p15:threadingInfo xmlns:p15="http://schemas.microsoft.com/office/powerpoint/2012/main" timeZoneBias="240"/>
      </p:ext>
    </p:extLst>
  </p:cm>
</p:cmLst>
</file>

<file path=ppt/comments/comment5.xml><?xml version="1.0" encoding="utf-8"?>
<p:cmLst xmlns:a="http://schemas.openxmlformats.org/drawingml/2006/main" xmlns:r="http://schemas.openxmlformats.org/officeDocument/2006/relationships" xmlns:p="http://schemas.openxmlformats.org/presentationml/2006/main">
  <p:cm authorId="1" dt="2015-10-26T08:05:39.973" idx="9">
    <p:pos x="10" y="10"/>
    <p:text>Incluye el porcentaje que aumenta en cada caso. Divide 2012 entre enero agosto y septiembre diciembre, y calcula el incremento total en tres años.</p:text>
    <p:extLst>
      <p:ext uri="{C676402C-5697-4E1C-873F-D02D1690AC5C}">
        <p15:threadingInfo xmlns:p15="http://schemas.microsoft.com/office/powerpoint/2012/main" timeZoneBias="240"/>
      </p:ext>
    </p:extLst>
  </p:cm>
</p:cmLst>
</file>

<file path=ppt/comments/comment6.xml><?xml version="1.0" encoding="utf-8"?>
<p:cmLst xmlns:a="http://schemas.openxmlformats.org/drawingml/2006/main" xmlns:r="http://schemas.openxmlformats.org/officeDocument/2006/relationships" xmlns:p="http://schemas.openxmlformats.org/presentationml/2006/main">
  <p:cm authorId="1" dt="2015-10-26T08:06:28.192" idx="10">
    <p:pos x="10" y="10"/>
    <p:text>Actualiza la información a octubre, que la tenemos</p:text>
    <p:extLst>
      <p:ext uri="{C676402C-5697-4E1C-873F-D02D1690AC5C}">
        <p15:threadingInfo xmlns:p15="http://schemas.microsoft.com/office/powerpoint/2012/main" timeZoneBias="240"/>
      </p:ext>
    </p:extLst>
  </p:cm>
</p:cmLst>
</file>

<file path=ppt/comments/comment7.xml><?xml version="1.0" encoding="utf-8"?>
<p:cmLst xmlns:a="http://schemas.openxmlformats.org/drawingml/2006/main" xmlns:r="http://schemas.openxmlformats.org/officeDocument/2006/relationships" xmlns:p="http://schemas.openxmlformats.org/presentationml/2006/main">
  <p:cm authorId="1" dt="2015-10-26T08:06:55.289" idx="11">
    <p:pos x="10" y="10"/>
    <p:text>Falta alguna vinculación con</p:text>
    <p:extLst>
      <p:ext uri="{C676402C-5697-4E1C-873F-D02D1690AC5C}">
        <p15:threadingInfo xmlns:p15="http://schemas.microsoft.com/office/powerpoint/2012/main" timeZoneBias="240"/>
      </p:ext>
    </p:extLst>
  </p:cm>
</p:cmLst>
</file>

<file path=ppt/comments/comment8.xml><?xml version="1.0" encoding="utf-8"?>
<p:cmLst xmlns:a="http://schemas.openxmlformats.org/drawingml/2006/main" xmlns:r="http://schemas.openxmlformats.org/officeDocument/2006/relationships" xmlns:p="http://schemas.openxmlformats.org/presentationml/2006/main">
  <p:cm authorId="1" dt="2015-10-27T06:53:29.047" idx="17">
    <p:pos x="2912" y="3072"/>
    <p:text>Incluye la innovación.</p:text>
    <p:extLst>
      <p:ext uri="{C676402C-5697-4E1C-873F-D02D1690AC5C}">
        <p15:threadingInfo xmlns:p15="http://schemas.microsoft.com/office/powerpoint/2012/main" timeZoneBias="240"/>
      </p:ext>
    </p:extLst>
  </p:cm>
  <p:cm authorId="1" dt="2015-10-27T06:57:35.293" idx="19">
    <p:pos x="10" y="10"/>
    <p:text>Debemos mejorar a partir de aquí. Son muchas palabras. Hay que incluir solo algunos bullets. Incluir una</p:text>
    <p:extLst>
      <p:ext uri="{C676402C-5697-4E1C-873F-D02D1690AC5C}">
        <p15:threadingInfo xmlns:p15="http://schemas.microsoft.com/office/powerpoint/2012/main" timeZoneBias="240"/>
      </p:ext>
    </p:extLst>
  </p:cm>
</p:cmLst>
</file>

<file path=ppt/drawings/drawing1.xml><?xml version="1.0" encoding="utf-8"?>
<c:userShapes xmlns:c="http://schemas.openxmlformats.org/drawingml/2006/chart">
  <cdr:relSizeAnchor xmlns:cdr="http://schemas.openxmlformats.org/drawingml/2006/chartDrawing">
    <cdr:from>
      <cdr:x>0.46804</cdr:x>
      <cdr:y>0.52546</cdr:y>
    </cdr:from>
    <cdr:to>
      <cdr:x>0.52833</cdr:x>
      <cdr:y>0.6036</cdr:y>
    </cdr:to>
    <cdr:sp macro="" textlink="">
      <cdr:nvSpPr>
        <cdr:cNvPr id="2" name="2 CuadroTexto"/>
        <cdr:cNvSpPr txBox="1"/>
      </cdr:nvSpPr>
      <cdr:spPr>
        <a:xfrm xmlns:a="http://schemas.openxmlformats.org/drawingml/2006/main">
          <a:off x="3872557" y="2069637"/>
          <a:ext cx="498855" cy="307777"/>
        </a:xfrm>
        <a:prstGeom xmlns:a="http://schemas.openxmlformats.org/drawingml/2006/main" prst="rect">
          <a:avLst/>
        </a:prstGeom>
        <a:noFill xmlns:a="http://schemas.openxmlformats.org/drawingml/2006/mai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tx1"/>
        </a:fontRef>
      </cdr:style>
      <cdr:txBody>
        <a:bodyPr xmlns:a="http://schemas.openxmlformats.org/drawingml/2006/main" wrap="none" rtlCol="0" anchor="t">
          <a:spAutoFit/>
        </a:bodyPr>
        <a:lstStyle xmlns:a="http://schemas.openxmlformats.org/drawingml/2006/main">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xmlns:a="http://schemas.openxmlformats.org/drawingml/2006/main">
          <a:r>
            <a:rPr lang="es-DO" sz="1400" b="1" dirty="0"/>
            <a:t>24%</a:t>
          </a:r>
        </a:p>
      </cdr:txBody>
    </cdr:sp>
  </cdr:relSizeAnchor>
  <cdr:relSizeAnchor xmlns:cdr="http://schemas.openxmlformats.org/drawingml/2006/chartDrawing">
    <cdr:from>
      <cdr:x>0.71632</cdr:x>
      <cdr:y>0.36574</cdr:y>
    </cdr:from>
    <cdr:to>
      <cdr:x>0.77661</cdr:x>
      <cdr:y>0.44388</cdr:y>
    </cdr:to>
    <cdr:sp macro="" textlink="">
      <cdr:nvSpPr>
        <cdr:cNvPr id="4" name="2 CuadroTexto"/>
        <cdr:cNvSpPr txBox="1"/>
      </cdr:nvSpPr>
      <cdr:spPr>
        <a:xfrm xmlns:a="http://schemas.openxmlformats.org/drawingml/2006/main">
          <a:off x="5926822" y="1440545"/>
          <a:ext cx="498855" cy="307777"/>
        </a:xfrm>
        <a:prstGeom xmlns:a="http://schemas.openxmlformats.org/drawingml/2006/main" prst="rect">
          <a:avLst/>
        </a:prstGeom>
        <a:noFill xmlns:a="http://schemas.openxmlformats.org/drawingml/2006/mai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tx1"/>
        </a:fontRef>
      </cdr:style>
      <cdr:txBody>
        <a:bodyPr xmlns:a="http://schemas.openxmlformats.org/drawingml/2006/main" wrap="none" rtlCol="0" anchor="t">
          <a:spAutoFit/>
        </a:bodyPr>
        <a:lstStyle xmlns:a="http://schemas.openxmlformats.org/drawingml/2006/main">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xmlns:a="http://schemas.openxmlformats.org/drawingml/2006/main">
          <a:r>
            <a:rPr lang="es-DO" sz="1400" b="1" dirty="0"/>
            <a:t>34%</a:t>
          </a:r>
        </a:p>
      </cdr:txBody>
    </cdr:sp>
  </cdr:relSizeAnchor>
  <cdr:relSizeAnchor xmlns:cdr="http://schemas.openxmlformats.org/drawingml/2006/chartDrawing">
    <cdr:from>
      <cdr:x>0.19521</cdr:x>
      <cdr:y>0.42014</cdr:y>
    </cdr:from>
    <cdr:to>
      <cdr:x>0.79795</cdr:x>
      <cdr:y>0.84375</cdr:y>
    </cdr:to>
    <cdr:cxnSp macro="">
      <cdr:nvCxnSpPr>
        <cdr:cNvPr id="6" name="5 Conector recto"/>
        <cdr:cNvCxnSpPr/>
      </cdr:nvCxnSpPr>
      <cdr:spPr>
        <a:xfrm xmlns:a="http://schemas.openxmlformats.org/drawingml/2006/main" flipV="1">
          <a:off x="1085850" y="1152525"/>
          <a:ext cx="3352800" cy="1162050"/>
        </a:xfrm>
        <a:prstGeom xmlns:a="http://schemas.openxmlformats.org/drawingml/2006/main" prst="line">
          <a:avLst/>
        </a:prstGeom>
        <a:ln xmlns:a="http://schemas.openxmlformats.org/drawingml/2006/main" w="31750">
          <a:solidFill>
            <a:srgbClr val="FF0000"/>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0.24553</cdr:x>
      <cdr:y>0.67795</cdr:y>
    </cdr:from>
    <cdr:to>
      <cdr:x>0.29478</cdr:x>
      <cdr:y>0.7561</cdr:y>
    </cdr:to>
    <cdr:sp macro="" textlink="">
      <cdr:nvSpPr>
        <cdr:cNvPr id="5" name="2 CuadroTexto"/>
        <cdr:cNvSpPr txBox="1"/>
      </cdr:nvSpPr>
      <cdr:spPr>
        <a:xfrm xmlns:a="http://schemas.openxmlformats.org/drawingml/2006/main">
          <a:off x="2031512" y="2670269"/>
          <a:ext cx="407484" cy="307777"/>
        </a:xfrm>
        <a:prstGeom xmlns:a="http://schemas.openxmlformats.org/drawingml/2006/main" prst="rect">
          <a:avLst/>
        </a:prstGeom>
        <a:noFill xmlns:a="http://schemas.openxmlformats.org/drawingml/2006/mai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tx1"/>
        </a:fontRef>
      </cdr:style>
      <cdr:txBody>
        <a:bodyPr xmlns:a="http://schemas.openxmlformats.org/drawingml/2006/main" wrap="none" rtlCol="0" anchor="t">
          <a:spAutoFit/>
        </a:bodyPr>
        <a:lstStyle xmlns:a="http://schemas.openxmlformats.org/drawingml/2006/main">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xmlns:a="http://schemas.openxmlformats.org/drawingml/2006/main">
          <a:r>
            <a:rPr lang="es-DO" sz="1400" b="1" dirty="0"/>
            <a:t>5%</a:t>
          </a:r>
        </a:p>
      </cdr:txBody>
    </cdr:sp>
  </cdr:relSizeAnchor>
</c:userShapes>
</file>

<file path=ppt/drawings/drawing2.xml><?xml version="1.0" encoding="utf-8"?>
<c:userShapes xmlns:c="http://schemas.openxmlformats.org/drawingml/2006/chart">
  <cdr:relSizeAnchor xmlns:cdr="http://schemas.openxmlformats.org/drawingml/2006/chartDrawing">
    <cdr:from>
      <cdr:x>0.51577</cdr:x>
      <cdr:y>0.06738</cdr:y>
    </cdr:from>
    <cdr:to>
      <cdr:x>0.57486</cdr:x>
      <cdr:y>0.14545</cdr:y>
    </cdr:to>
    <cdr:sp macro="" textlink="">
      <cdr:nvSpPr>
        <cdr:cNvPr id="2" name="2 CuadroTexto"/>
        <cdr:cNvSpPr txBox="1"/>
      </cdr:nvSpPr>
      <cdr:spPr>
        <a:xfrm xmlns:a="http://schemas.openxmlformats.org/drawingml/2006/main">
          <a:off x="4354586" y="265663"/>
          <a:ext cx="498855" cy="307777"/>
        </a:xfrm>
        <a:prstGeom xmlns:a="http://schemas.openxmlformats.org/drawingml/2006/main" prst="rect">
          <a:avLst/>
        </a:prstGeom>
        <a:noFill xmlns:a="http://schemas.openxmlformats.org/drawingml/2006/mai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tx1"/>
        </a:fontRef>
      </cdr:style>
      <cdr:txBody>
        <a:bodyPr xmlns:a="http://schemas.openxmlformats.org/drawingml/2006/main" wrap="none" rtlCol="0" anchor="t">
          <a:spAutoFit/>
        </a:bodyPr>
        <a:lstStyle xmlns:a="http://schemas.openxmlformats.org/drawingml/2006/main">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xmlns:a="http://schemas.openxmlformats.org/drawingml/2006/main">
          <a:r>
            <a:rPr lang="es-DO" sz="1400" b="1" dirty="0">
              <a:solidFill>
                <a:srgbClr val="C00000"/>
              </a:solidFill>
            </a:rPr>
            <a:t>26%</a:t>
          </a:r>
        </a:p>
      </cdr:txBody>
    </cdr:sp>
  </cdr:relSizeAnchor>
  <cdr:relSizeAnchor xmlns:cdr="http://schemas.openxmlformats.org/drawingml/2006/chartDrawing">
    <cdr:from>
      <cdr:x>0.71593</cdr:x>
      <cdr:y>0.17267</cdr:y>
    </cdr:from>
    <cdr:to>
      <cdr:x>0.77501</cdr:x>
      <cdr:y>0.25074</cdr:y>
    </cdr:to>
    <cdr:sp macro="" textlink="">
      <cdr:nvSpPr>
        <cdr:cNvPr id="4" name="2 CuadroTexto"/>
        <cdr:cNvSpPr txBox="1"/>
      </cdr:nvSpPr>
      <cdr:spPr>
        <a:xfrm xmlns:a="http://schemas.openxmlformats.org/drawingml/2006/main">
          <a:off x="6044440" y="680749"/>
          <a:ext cx="498855" cy="307777"/>
        </a:xfrm>
        <a:prstGeom xmlns:a="http://schemas.openxmlformats.org/drawingml/2006/main" prst="rect">
          <a:avLst/>
        </a:prstGeom>
        <a:noFill xmlns:a="http://schemas.openxmlformats.org/drawingml/2006/mai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tx1"/>
        </a:fontRef>
      </cdr:style>
      <cdr:txBody>
        <a:bodyPr xmlns:a="http://schemas.openxmlformats.org/drawingml/2006/main" wrap="none" rtlCol="0" anchor="t">
          <a:spAutoFit/>
        </a:bodyPr>
        <a:lstStyle xmlns:a="http://schemas.openxmlformats.org/drawingml/2006/main">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xmlns:a="http://schemas.openxmlformats.org/drawingml/2006/main">
          <a:r>
            <a:rPr lang="es-DO" sz="1400" b="1" dirty="0">
              <a:solidFill>
                <a:srgbClr val="C00000"/>
              </a:solidFill>
            </a:rPr>
            <a:t>21%</a:t>
          </a:r>
        </a:p>
      </cdr:txBody>
    </cdr:sp>
  </cdr:relSizeAnchor>
  <cdr:relSizeAnchor xmlns:cdr="http://schemas.openxmlformats.org/drawingml/2006/chartDrawing">
    <cdr:from>
      <cdr:x>0.22135</cdr:x>
      <cdr:y>0.28455</cdr:y>
    </cdr:from>
    <cdr:to>
      <cdr:x>0.28044</cdr:x>
      <cdr:y>0.36262</cdr:y>
    </cdr:to>
    <cdr:sp macro="" textlink="">
      <cdr:nvSpPr>
        <cdr:cNvPr id="5" name="2 CuadroTexto"/>
        <cdr:cNvSpPr txBox="1"/>
      </cdr:nvSpPr>
      <cdr:spPr>
        <a:xfrm xmlns:a="http://schemas.openxmlformats.org/drawingml/2006/main">
          <a:off x="1868838" y="1121827"/>
          <a:ext cx="498855" cy="307777"/>
        </a:xfrm>
        <a:prstGeom xmlns:a="http://schemas.openxmlformats.org/drawingml/2006/main" prst="rect">
          <a:avLst/>
        </a:prstGeom>
        <a:noFill xmlns:a="http://schemas.openxmlformats.org/drawingml/2006/mai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tx1"/>
        </a:fontRef>
      </cdr:style>
      <cdr:txBody>
        <a:bodyPr xmlns:a="http://schemas.openxmlformats.org/drawingml/2006/main" wrap="none" rtlCol="0" anchor="t">
          <a:spAutoFit/>
        </a:bodyPr>
        <a:lstStyle xmlns:a="http://schemas.openxmlformats.org/drawingml/2006/main">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xmlns:a="http://schemas.openxmlformats.org/drawingml/2006/main">
          <a:r>
            <a:rPr lang="es-DO" sz="1400" b="1" dirty="0">
              <a:solidFill>
                <a:srgbClr val="C00000"/>
              </a:solidFill>
            </a:rPr>
            <a:t>16%</a:t>
          </a:r>
        </a:p>
      </cdr:txBody>
    </cdr:sp>
  </cdr:relSizeAnchor>
</c:userShap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 smtClean="0"/>
              <a:t>Haga clic para modificar el estilo de título del patrón</a:t>
            </a:r>
            <a:endParaRPr lang="es-DO"/>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smtClean="0"/>
              <a:t>Haga clic para modificar el estilo de subtítulo del patrón</a:t>
            </a:r>
            <a:endParaRPr lang="es-DO"/>
          </a:p>
        </p:txBody>
      </p:sp>
      <p:sp>
        <p:nvSpPr>
          <p:cNvPr id="4" name="Marcador de fecha 3"/>
          <p:cNvSpPr>
            <a:spLocks noGrp="1"/>
          </p:cNvSpPr>
          <p:nvPr>
            <p:ph type="dt" sz="half" idx="10"/>
          </p:nvPr>
        </p:nvSpPr>
        <p:spPr/>
        <p:txBody>
          <a:bodyPr/>
          <a:lstStyle/>
          <a:p>
            <a:fld id="{72B68B21-23B1-437D-9025-F0371AEADA73}" type="datetimeFigureOut">
              <a:rPr lang="es-DO" smtClean="0"/>
              <a:t>27/10/15</a:t>
            </a:fld>
            <a:endParaRPr lang="es-DO"/>
          </a:p>
        </p:txBody>
      </p:sp>
      <p:sp>
        <p:nvSpPr>
          <p:cNvPr id="5" name="Marcador de pie de página 4"/>
          <p:cNvSpPr>
            <a:spLocks noGrp="1"/>
          </p:cNvSpPr>
          <p:nvPr>
            <p:ph type="ftr" sz="quarter" idx="11"/>
          </p:nvPr>
        </p:nvSpPr>
        <p:spPr/>
        <p:txBody>
          <a:bodyPr/>
          <a:lstStyle/>
          <a:p>
            <a:endParaRPr lang="es-DO"/>
          </a:p>
        </p:txBody>
      </p:sp>
      <p:sp>
        <p:nvSpPr>
          <p:cNvPr id="6" name="Marcador de número de diapositiva 5"/>
          <p:cNvSpPr>
            <a:spLocks noGrp="1"/>
          </p:cNvSpPr>
          <p:nvPr>
            <p:ph type="sldNum" sz="quarter" idx="12"/>
          </p:nvPr>
        </p:nvSpPr>
        <p:spPr/>
        <p:txBody>
          <a:bodyPr/>
          <a:lstStyle/>
          <a:p>
            <a:fld id="{D4424A36-5085-437D-8CF7-B7426B56ED79}" type="slidenum">
              <a:rPr lang="es-DO" smtClean="0"/>
              <a:t>‹Nº›</a:t>
            </a:fld>
            <a:endParaRPr lang="es-DO"/>
          </a:p>
        </p:txBody>
      </p:sp>
    </p:spTree>
    <p:extLst>
      <p:ext uri="{BB962C8B-B14F-4D97-AF65-F5344CB8AC3E}">
        <p14:creationId xmlns:p14="http://schemas.microsoft.com/office/powerpoint/2010/main" val="25095849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DO"/>
          </a:p>
        </p:txBody>
      </p:sp>
      <p:sp>
        <p:nvSpPr>
          <p:cNvPr id="3" name="Marcador de texto vertical 2"/>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DO"/>
          </a:p>
        </p:txBody>
      </p:sp>
      <p:sp>
        <p:nvSpPr>
          <p:cNvPr id="4" name="Marcador de fecha 3"/>
          <p:cNvSpPr>
            <a:spLocks noGrp="1"/>
          </p:cNvSpPr>
          <p:nvPr>
            <p:ph type="dt" sz="half" idx="10"/>
          </p:nvPr>
        </p:nvSpPr>
        <p:spPr/>
        <p:txBody>
          <a:bodyPr/>
          <a:lstStyle/>
          <a:p>
            <a:fld id="{72B68B21-23B1-437D-9025-F0371AEADA73}" type="datetimeFigureOut">
              <a:rPr lang="es-DO" smtClean="0"/>
              <a:t>27/10/15</a:t>
            </a:fld>
            <a:endParaRPr lang="es-DO"/>
          </a:p>
        </p:txBody>
      </p:sp>
      <p:sp>
        <p:nvSpPr>
          <p:cNvPr id="5" name="Marcador de pie de página 4"/>
          <p:cNvSpPr>
            <a:spLocks noGrp="1"/>
          </p:cNvSpPr>
          <p:nvPr>
            <p:ph type="ftr" sz="quarter" idx="11"/>
          </p:nvPr>
        </p:nvSpPr>
        <p:spPr/>
        <p:txBody>
          <a:bodyPr/>
          <a:lstStyle/>
          <a:p>
            <a:endParaRPr lang="es-DO"/>
          </a:p>
        </p:txBody>
      </p:sp>
      <p:sp>
        <p:nvSpPr>
          <p:cNvPr id="6" name="Marcador de número de diapositiva 5"/>
          <p:cNvSpPr>
            <a:spLocks noGrp="1"/>
          </p:cNvSpPr>
          <p:nvPr>
            <p:ph type="sldNum" sz="quarter" idx="12"/>
          </p:nvPr>
        </p:nvSpPr>
        <p:spPr/>
        <p:txBody>
          <a:bodyPr/>
          <a:lstStyle/>
          <a:p>
            <a:fld id="{D4424A36-5085-437D-8CF7-B7426B56ED79}" type="slidenum">
              <a:rPr lang="es-DO" smtClean="0"/>
              <a:t>‹Nº›</a:t>
            </a:fld>
            <a:endParaRPr lang="es-DO"/>
          </a:p>
        </p:txBody>
      </p:sp>
    </p:spTree>
    <p:extLst>
      <p:ext uri="{BB962C8B-B14F-4D97-AF65-F5344CB8AC3E}">
        <p14:creationId xmlns:p14="http://schemas.microsoft.com/office/powerpoint/2010/main" val="31944024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es-ES" smtClean="0"/>
              <a:t>Haga clic para modificar el estilo de título del patrón</a:t>
            </a:r>
            <a:endParaRPr lang="es-DO"/>
          </a:p>
        </p:txBody>
      </p:sp>
      <p:sp>
        <p:nvSpPr>
          <p:cNvPr id="3" name="Marcador de texto vertical 2"/>
          <p:cNvSpPr>
            <a:spLocks noGrp="1"/>
          </p:cNvSpPr>
          <p:nvPr>
            <p:ph type="body" orient="vert" idx="1"/>
          </p:nvPr>
        </p:nvSpPr>
        <p:spPr>
          <a:xfrm>
            <a:off x="838200" y="365125"/>
            <a:ext cx="7734300" cy="5811838"/>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DO"/>
          </a:p>
        </p:txBody>
      </p:sp>
      <p:sp>
        <p:nvSpPr>
          <p:cNvPr id="4" name="Marcador de fecha 3"/>
          <p:cNvSpPr>
            <a:spLocks noGrp="1"/>
          </p:cNvSpPr>
          <p:nvPr>
            <p:ph type="dt" sz="half" idx="10"/>
          </p:nvPr>
        </p:nvSpPr>
        <p:spPr/>
        <p:txBody>
          <a:bodyPr/>
          <a:lstStyle/>
          <a:p>
            <a:fld id="{72B68B21-23B1-437D-9025-F0371AEADA73}" type="datetimeFigureOut">
              <a:rPr lang="es-DO" smtClean="0"/>
              <a:t>27/10/15</a:t>
            </a:fld>
            <a:endParaRPr lang="es-DO"/>
          </a:p>
        </p:txBody>
      </p:sp>
      <p:sp>
        <p:nvSpPr>
          <p:cNvPr id="5" name="Marcador de pie de página 4"/>
          <p:cNvSpPr>
            <a:spLocks noGrp="1"/>
          </p:cNvSpPr>
          <p:nvPr>
            <p:ph type="ftr" sz="quarter" idx="11"/>
          </p:nvPr>
        </p:nvSpPr>
        <p:spPr/>
        <p:txBody>
          <a:bodyPr/>
          <a:lstStyle/>
          <a:p>
            <a:endParaRPr lang="es-DO"/>
          </a:p>
        </p:txBody>
      </p:sp>
      <p:sp>
        <p:nvSpPr>
          <p:cNvPr id="6" name="Marcador de número de diapositiva 5"/>
          <p:cNvSpPr>
            <a:spLocks noGrp="1"/>
          </p:cNvSpPr>
          <p:nvPr>
            <p:ph type="sldNum" sz="quarter" idx="12"/>
          </p:nvPr>
        </p:nvSpPr>
        <p:spPr/>
        <p:txBody>
          <a:bodyPr/>
          <a:lstStyle/>
          <a:p>
            <a:fld id="{D4424A36-5085-437D-8CF7-B7426B56ED79}" type="slidenum">
              <a:rPr lang="es-DO" smtClean="0"/>
              <a:t>‹Nº›</a:t>
            </a:fld>
            <a:endParaRPr lang="es-DO"/>
          </a:p>
        </p:txBody>
      </p:sp>
    </p:spTree>
    <p:extLst>
      <p:ext uri="{BB962C8B-B14F-4D97-AF65-F5344CB8AC3E}">
        <p14:creationId xmlns:p14="http://schemas.microsoft.com/office/powerpoint/2010/main" val="1643758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DO"/>
          </a:p>
        </p:txBody>
      </p:sp>
      <p:sp>
        <p:nvSpPr>
          <p:cNvPr id="3" name="Marcador de contenido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DO"/>
          </a:p>
        </p:txBody>
      </p:sp>
      <p:sp>
        <p:nvSpPr>
          <p:cNvPr id="4" name="Marcador de fecha 3"/>
          <p:cNvSpPr>
            <a:spLocks noGrp="1"/>
          </p:cNvSpPr>
          <p:nvPr>
            <p:ph type="dt" sz="half" idx="10"/>
          </p:nvPr>
        </p:nvSpPr>
        <p:spPr/>
        <p:txBody>
          <a:bodyPr/>
          <a:lstStyle/>
          <a:p>
            <a:fld id="{72B68B21-23B1-437D-9025-F0371AEADA73}" type="datetimeFigureOut">
              <a:rPr lang="es-DO" smtClean="0"/>
              <a:t>27/10/15</a:t>
            </a:fld>
            <a:endParaRPr lang="es-DO"/>
          </a:p>
        </p:txBody>
      </p:sp>
      <p:sp>
        <p:nvSpPr>
          <p:cNvPr id="5" name="Marcador de pie de página 4"/>
          <p:cNvSpPr>
            <a:spLocks noGrp="1"/>
          </p:cNvSpPr>
          <p:nvPr>
            <p:ph type="ftr" sz="quarter" idx="11"/>
          </p:nvPr>
        </p:nvSpPr>
        <p:spPr/>
        <p:txBody>
          <a:bodyPr/>
          <a:lstStyle/>
          <a:p>
            <a:endParaRPr lang="es-DO"/>
          </a:p>
        </p:txBody>
      </p:sp>
      <p:sp>
        <p:nvSpPr>
          <p:cNvPr id="6" name="Marcador de número de diapositiva 5"/>
          <p:cNvSpPr>
            <a:spLocks noGrp="1"/>
          </p:cNvSpPr>
          <p:nvPr>
            <p:ph type="sldNum" sz="quarter" idx="12"/>
          </p:nvPr>
        </p:nvSpPr>
        <p:spPr/>
        <p:txBody>
          <a:bodyPr/>
          <a:lstStyle/>
          <a:p>
            <a:fld id="{D4424A36-5085-437D-8CF7-B7426B56ED79}" type="slidenum">
              <a:rPr lang="es-DO" smtClean="0"/>
              <a:t>‹Nº›</a:t>
            </a:fld>
            <a:endParaRPr lang="es-DO"/>
          </a:p>
        </p:txBody>
      </p:sp>
    </p:spTree>
    <p:extLst>
      <p:ext uri="{BB962C8B-B14F-4D97-AF65-F5344CB8AC3E}">
        <p14:creationId xmlns:p14="http://schemas.microsoft.com/office/powerpoint/2010/main" val="36206891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es-ES" smtClean="0"/>
              <a:t>Haga clic para modificar el estilo de título del patrón</a:t>
            </a:r>
            <a:endParaRPr lang="es-DO"/>
          </a:p>
        </p:txBody>
      </p:sp>
      <p:sp>
        <p:nvSpPr>
          <p:cNvPr id="3" name="Marcador de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smtClean="0"/>
              <a:t>Haga clic para modificar el estilo de texto del patrón</a:t>
            </a:r>
          </a:p>
        </p:txBody>
      </p:sp>
      <p:sp>
        <p:nvSpPr>
          <p:cNvPr id="4" name="Marcador de fecha 3"/>
          <p:cNvSpPr>
            <a:spLocks noGrp="1"/>
          </p:cNvSpPr>
          <p:nvPr>
            <p:ph type="dt" sz="half" idx="10"/>
          </p:nvPr>
        </p:nvSpPr>
        <p:spPr/>
        <p:txBody>
          <a:bodyPr/>
          <a:lstStyle/>
          <a:p>
            <a:fld id="{72B68B21-23B1-437D-9025-F0371AEADA73}" type="datetimeFigureOut">
              <a:rPr lang="es-DO" smtClean="0"/>
              <a:t>27/10/15</a:t>
            </a:fld>
            <a:endParaRPr lang="es-DO"/>
          </a:p>
        </p:txBody>
      </p:sp>
      <p:sp>
        <p:nvSpPr>
          <p:cNvPr id="5" name="Marcador de pie de página 4"/>
          <p:cNvSpPr>
            <a:spLocks noGrp="1"/>
          </p:cNvSpPr>
          <p:nvPr>
            <p:ph type="ftr" sz="quarter" idx="11"/>
          </p:nvPr>
        </p:nvSpPr>
        <p:spPr/>
        <p:txBody>
          <a:bodyPr/>
          <a:lstStyle/>
          <a:p>
            <a:endParaRPr lang="es-DO"/>
          </a:p>
        </p:txBody>
      </p:sp>
      <p:sp>
        <p:nvSpPr>
          <p:cNvPr id="6" name="Marcador de número de diapositiva 5"/>
          <p:cNvSpPr>
            <a:spLocks noGrp="1"/>
          </p:cNvSpPr>
          <p:nvPr>
            <p:ph type="sldNum" sz="quarter" idx="12"/>
          </p:nvPr>
        </p:nvSpPr>
        <p:spPr/>
        <p:txBody>
          <a:bodyPr/>
          <a:lstStyle/>
          <a:p>
            <a:fld id="{D4424A36-5085-437D-8CF7-B7426B56ED79}" type="slidenum">
              <a:rPr lang="es-DO" smtClean="0"/>
              <a:t>‹Nº›</a:t>
            </a:fld>
            <a:endParaRPr lang="es-DO"/>
          </a:p>
        </p:txBody>
      </p:sp>
    </p:spTree>
    <p:extLst>
      <p:ext uri="{BB962C8B-B14F-4D97-AF65-F5344CB8AC3E}">
        <p14:creationId xmlns:p14="http://schemas.microsoft.com/office/powerpoint/2010/main" val="4308368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DO"/>
          </a:p>
        </p:txBody>
      </p:sp>
      <p:sp>
        <p:nvSpPr>
          <p:cNvPr id="3" name="Marcador de contenido 2"/>
          <p:cNvSpPr>
            <a:spLocks noGrp="1"/>
          </p:cNvSpPr>
          <p:nvPr>
            <p:ph sz="half" idx="1"/>
          </p:nvPr>
        </p:nvSpPr>
        <p:spPr>
          <a:xfrm>
            <a:off x="838200" y="1825625"/>
            <a:ext cx="5181600" cy="435133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DO"/>
          </a:p>
        </p:txBody>
      </p:sp>
      <p:sp>
        <p:nvSpPr>
          <p:cNvPr id="4" name="Marcador de contenido 3"/>
          <p:cNvSpPr>
            <a:spLocks noGrp="1"/>
          </p:cNvSpPr>
          <p:nvPr>
            <p:ph sz="half" idx="2"/>
          </p:nvPr>
        </p:nvSpPr>
        <p:spPr>
          <a:xfrm>
            <a:off x="6172200" y="1825625"/>
            <a:ext cx="5181600" cy="435133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DO"/>
          </a:p>
        </p:txBody>
      </p:sp>
      <p:sp>
        <p:nvSpPr>
          <p:cNvPr id="5" name="Marcador de fecha 4"/>
          <p:cNvSpPr>
            <a:spLocks noGrp="1"/>
          </p:cNvSpPr>
          <p:nvPr>
            <p:ph type="dt" sz="half" idx="10"/>
          </p:nvPr>
        </p:nvSpPr>
        <p:spPr/>
        <p:txBody>
          <a:bodyPr/>
          <a:lstStyle/>
          <a:p>
            <a:fld id="{72B68B21-23B1-437D-9025-F0371AEADA73}" type="datetimeFigureOut">
              <a:rPr lang="es-DO" smtClean="0"/>
              <a:t>27/10/15</a:t>
            </a:fld>
            <a:endParaRPr lang="es-DO"/>
          </a:p>
        </p:txBody>
      </p:sp>
      <p:sp>
        <p:nvSpPr>
          <p:cNvPr id="6" name="Marcador de pie de página 5"/>
          <p:cNvSpPr>
            <a:spLocks noGrp="1"/>
          </p:cNvSpPr>
          <p:nvPr>
            <p:ph type="ftr" sz="quarter" idx="11"/>
          </p:nvPr>
        </p:nvSpPr>
        <p:spPr/>
        <p:txBody>
          <a:bodyPr/>
          <a:lstStyle/>
          <a:p>
            <a:endParaRPr lang="es-DO"/>
          </a:p>
        </p:txBody>
      </p:sp>
      <p:sp>
        <p:nvSpPr>
          <p:cNvPr id="7" name="Marcador de número de diapositiva 6"/>
          <p:cNvSpPr>
            <a:spLocks noGrp="1"/>
          </p:cNvSpPr>
          <p:nvPr>
            <p:ph type="sldNum" sz="quarter" idx="12"/>
          </p:nvPr>
        </p:nvSpPr>
        <p:spPr/>
        <p:txBody>
          <a:bodyPr/>
          <a:lstStyle/>
          <a:p>
            <a:fld id="{D4424A36-5085-437D-8CF7-B7426B56ED79}" type="slidenum">
              <a:rPr lang="es-DO" smtClean="0"/>
              <a:t>‹Nº›</a:t>
            </a:fld>
            <a:endParaRPr lang="es-DO"/>
          </a:p>
        </p:txBody>
      </p:sp>
    </p:spTree>
    <p:extLst>
      <p:ext uri="{BB962C8B-B14F-4D97-AF65-F5344CB8AC3E}">
        <p14:creationId xmlns:p14="http://schemas.microsoft.com/office/powerpoint/2010/main" val="6236922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es-ES" smtClean="0"/>
              <a:t>Haga clic para modificar el estilo de título del patrón</a:t>
            </a:r>
            <a:endParaRPr lang="es-DO"/>
          </a:p>
        </p:txBody>
      </p:sp>
      <p:sp>
        <p:nvSpPr>
          <p:cNvPr id="3" name="Marcador de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Marcador de contenido 3"/>
          <p:cNvSpPr>
            <a:spLocks noGrp="1"/>
          </p:cNvSpPr>
          <p:nvPr>
            <p:ph sz="half" idx="2"/>
          </p:nvPr>
        </p:nvSpPr>
        <p:spPr>
          <a:xfrm>
            <a:off x="839788" y="2505075"/>
            <a:ext cx="5157787" cy="368458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DO"/>
          </a:p>
        </p:txBody>
      </p:sp>
      <p:sp>
        <p:nvSpPr>
          <p:cNvPr id="5" name="Marcador de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Marcador de contenido 5"/>
          <p:cNvSpPr>
            <a:spLocks noGrp="1"/>
          </p:cNvSpPr>
          <p:nvPr>
            <p:ph sz="quarter" idx="4"/>
          </p:nvPr>
        </p:nvSpPr>
        <p:spPr>
          <a:xfrm>
            <a:off x="6172200" y="2505075"/>
            <a:ext cx="5183188" cy="368458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DO"/>
          </a:p>
        </p:txBody>
      </p:sp>
      <p:sp>
        <p:nvSpPr>
          <p:cNvPr id="7" name="Marcador de fecha 6"/>
          <p:cNvSpPr>
            <a:spLocks noGrp="1"/>
          </p:cNvSpPr>
          <p:nvPr>
            <p:ph type="dt" sz="half" idx="10"/>
          </p:nvPr>
        </p:nvSpPr>
        <p:spPr/>
        <p:txBody>
          <a:bodyPr/>
          <a:lstStyle/>
          <a:p>
            <a:fld id="{72B68B21-23B1-437D-9025-F0371AEADA73}" type="datetimeFigureOut">
              <a:rPr lang="es-DO" smtClean="0"/>
              <a:t>27/10/15</a:t>
            </a:fld>
            <a:endParaRPr lang="es-DO"/>
          </a:p>
        </p:txBody>
      </p:sp>
      <p:sp>
        <p:nvSpPr>
          <p:cNvPr id="8" name="Marcador de pie de página 7"/>
          <p:cNvSpPr>
            <a:spLocks noGrp="1"/>
          </p:cNvSpPr>
          <p:nvPr>
            <p:ph type="ftr" sz="quarter" idx="11"/>
          </p:nvPr>
        </p:nvSpPr>
        <p:spPr/>
        <p:txBody>
          <a:bodyPr/>
          <a:lstStyle/>
          <a:p>
            <a:endParaRPr lang="es-DO"/>
          </a:p>
        </p:txBody>
      </p:sp>
      <p:sp>
        <p:nvSpPr>
          <p:cNvPr id="9" name="Marcador de número de diapositiva 8"/>
          <p:cNvSpPr>
            <a:spLocks noGrp="1"/>
          </p:cNvSpPr>
          <p:nvPr>
            <p:ph type="sldNum" sz="quarter" idx="12"/>
          </p:nvPr>
        </p:nvSpPr>
        <p:spPr/>
        <p:txBody>
          <a:bodyPr/>
          <a:lstStyle/>
          <a:p>
            <a:fld id="{D4424A36-5085-437D-8CF7-B7426B56ED79}" type="slidenum">
              <a:rPr lang="es-DO" smtClean="0"/>
              <a:t>‹Nº›</a:t>
            </a:fld>
            <a:endParaRPr lang="es-DO"/>
          </a:p>
        </p:txBody>
      </p:sp>
    </p:spTree>
    <p:extLst>
      <p:ext uri="{BB962C8B-B14F-4D97-AF65-F5344CB8AC3E}">
        <p14:creationId xmlns:p14="http://schemas.microsoft.com/office/powerpoint/2010/main" val="22665070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DO"/>
          </a:p>
        </p:txBody>
      </p:sp>
      <p:sp>
        <p:nvSpPr>
          <p:cNvPr id="3" name="Marcador de fecha 2"/>
          <p:cNvSpPr>
            <a:spLocks noGrp="1"/>
          </p:cNvSpPr>
          <p:nvPr>
            <p:ph type="dt" sz="half" idx="10"/>
          </p:nvPr>
        </p:nvSpPr>
        <p:spPr/>
        <p:txBody>
          <a:bodyPr/>
          <a:lstStyle/>
          <a:p>
            <a:fld id="{72B68B21-23B1-437D-9025-F0371AEADA73}" type="datetimeFigureOut">
              <a:rPr lang="es-DO" smtClean="0"/>
              <a:t>27/10/15</a:t>
            </a:fld>
            <a:endParaRPr lang="es-DO"/>
          </a:p>
        </p:txBody>
      </p:sp>
      <p:sp>
        <p:nvSpPr>
          <p:cNvPr id="4" name="Marcador de pie de página 3"/>
          <p:cNvSpPr>
            <a:spLocks noGrp="1"/>
          </p:cNvSpPr>
          <p:nvPr>
            <p:ph type="ftr" sz="quarter" idx="11"/>
          </p:nvPr>
        </p:nvSpPr>
        <p:spPr/>
        <p:txBody>
          <a:bodyPr/>
          <a:lstStyle/>
          <a:p>
            <a:endParaRPr lang="es-DO"/>
          </a:p>
        </p:txBody>
      </p:sp>
      <p:sp>
        <p:nvSpPr>
          <p:cNvPr id="5" name="Marcador de número de diapositiva 4"/>
          <p:cNvSpPr>
            <a:spLocks noGrp="1"/>
          </p:cNvSpPr>
          <p:nvPr>
            <p:ph type="sldNum" sz="quarter" idx="12"/>
          </p:nvPr>
        </p:nvSpPr>
        <p:spPr/>
        <p:txBody>
          <a:bodyPr/>
          <a:lstStyle/>
          <a:p>
            <a:fld id="{D4424A36-5085-437D-8CF7-B7426B56ED79}" type="slidenum">
              <a:rPr lang="es-DO" smtClean="0"/>
              <a:t>‹Nº›</a:t>
            </a:fld>
            <a:endParaRPr lang="es-DO"/>
          </a:p>
        </p:txBody>
      </p:sp>
    </p:spTree>
    <p:extLst>
      <p:ext uri="{BB962C8B-B14F-4D97-AF65-F5344CB8AC3E}">
        <p14:creationId xmlns:p14="http://schemas.microsoft.com/office/powerpoint/2010/main" val="2298881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72B68B21-23B1-437D-9025-F0371AEADA73}" type="datetimeFigureOut">
              <a:rPr lang="es-DO" smtClean="0"/>
              <a:t>27/10/15</a:t>
            </a:fld>
            <a:endParaRPr lang="es-DO"/>
          </a:p>
        </p:txBody>
      </p:sp>
      <p:sp>
        <p:nvSpPr>
          <p:cNvPr id="3" name="Marcador de pie de página 2"/>
          <p:cNvSpPr>
            <a:spLocks noGrp="1"/>
          </p:cNvSpPr>
          <p:nvPr>
            <p:ph type="ftr" sz="quarter" idx="11"/>
          </p:nvPr>
        </p:nvSpPr>
        <p:spPr/>
        <p:txBody>
          <a:bodyPr/>
          <a:lstStyle/>
          <a:p>
            <a:endParaRPr lang="es-DO"/>
          </a:p>
        </p:txBody>
      </p:sp>
      <p:sp>
        <p:nvSpPr>
          <p:cNvPr id="4" name="Marcador de número de diapositiva 3"/>
          <p:cNvSpPr>
            <a:spLocks noGrp="1"/>
          </p:cNvSpPr>
          <p:nvPr>
            <p:ph type="sldNum" sz="quarter" idx="12"/>
          </p:nvPr>
        </p:nvSpPr>
        <p:spPr/>
        <p:txBody>
          <a:bodyPr/>
          <a:lstStyle/>
          <a:p>
            <a:fld id="{D4424A36-5085-437D-8CF7-B7426B56ED79}" type="slidenum">
              <a:rPr lang="es-DO" smtClean="0"/>
              <a:t>‹Nº›</a:t>
            </a:fld>
            <a:endParaRPr lang="es-DO"/>
          </a:p>
        </p:txBody>
      </p:sp>
    </p:spTree>
    <p:extLst>
      <p:ext uri="{BB962C8B-B14F-4D97-AF65-F5344CB8AC3E}">
        <p14:creationId xmlns:p14="http://schemas.microsoft.com/office/powerpoint/2010/main" val="19425732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smtClean="0"/>
              <a:t>Haga clic para modificar el estilo de título del patrón</a:t>
            </a:r>
            <a:endParaRPr lang="es-DO"/>
          </a:p>
        </p:txBody>
      </p:sp>
      <p:sp>
        <p:nvSpPr>
          <p:cNvPr id="3" name="Marcador de conteni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DO"/>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5" name="Marcador de fecha 4"/>
          <p:cNvSpPr>
            <a:spLocks noGrp="1"/>
          </p:cNvSpPr>
          <p:nvPr>
            <p:ph type="dt" sz="half" idx="10"/>
          </p:nvPr>
        </p:nvSpPr>
        <p:spPr/>
        <p:txBody>
          <a:bodyPr/>
          <a:lstStyle/>
          <a:p>
            <a:fld id="{72B68B21-23B1-437D-9025-F0371AEADA73}" type="datetimeFigureOut">
              <a:rPr lang="es-DO" smtClean="0"/>
              <a:t>27/10/15</a:t>
            </a:fld>
            <a:endParaRPr lang="es-DO"/>
          </a:p>
        </p:txBody>
      </p:sp>
      <p:sp>
        <p:nvSpPr>
          <p:cNvPr id="6" name="Marcador de pie de página 5"/>
          <p:cNvSpPr>
            <a:spLocks noGrp="1"/>
          </p:cNvSpPr>
          <p:nvPr>
            <p:ph type="ftr" sz="quarter" idx="11"/>
          </p:nvPr>
        </p:nvSpPr>
        <p:spPr/>
        <p:txBody>
          <a:bodyPr/>
          <a:lstStyle/>
          <a:p>
            <a:endParaRPr lang="es-DO"/>
          </a:p>
        </p:txBody>
      </p:sp>
      <p:sp>
        <p:nvSpPr>
          <p:cNvPr id="7" name="Marcador de número de diapositiva 6"/>
          <p:cNvSpPr>
            <a:spLocks noGrp="1"/>
          </p:cNvSpPr>
          <p:nvPr>
            <p:ph type="sldNum" sz="quarter" idx="12"/>
          </p:nvPr>
        </p:nvSpPr>
        <p:spPr/>
        <p:txBody>
          <a:bodyPr/>
          <a:lstStyle/>
          <a:p>
            <a:fld id="{D4424A36-5085-437D-8CF7-B7426B56ED79}" type="slidenum">
              <a:rPr lang="es-DO" smtClean="0"/>
              <a:t>‹Nº›</a:t>
            </a:fld>
            <a:endParaRPr lang="es-DO"/>
          </a:p>
        </p:txBody>
      </p:sp>
    </p:spTree>
    <p:extLst>
      <p:ext uri="{BB962C8B-B14F-4D97-AF65-F5344CB8AC3E}">
        <p14:creationId xmlns:p14="http://schemas.microsoft.com/office/powerpoint/2010/main" val="1965515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smtClean="0"/>
              <a:t>Haga clic para modificar el estilo de título del patrón</a:t>
            </a:r>
            <a:endParaRPr lang="es-DO"/>
          </a:p>
        </p:txBody>
      </p:sp>
      <p:sp>
        <p:nvSpPr>
          <p:cNvPr id="3" name="Marcador de posición de imagen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DO"/>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5" name="Marcador de fecha 4"/>
          <p:cNvSpPr>
            <a:spLocks noGrp="1"/>
          </p:cNvSpPr>
          <p:nvPr>
            <p:ph type="dt" sz="half" idx="10"/>
          </p:nvPr>
        </p:nvSpPr>
        <p:spPr/>
        <p:txBody>
          <a:bodyPr/>
          <a:lstStyle/>
          <a:p>
            <a:fld id="{72B68B21-23B1-437D-9025-F0371AEADA73}" type="datetimeFigureOut">
              <a:rPr lang="es-DO" smtClean="0"/>
              <a:t>27/10/15</a:t>
            </a:fld>
            <a:endParaRPr lang="es-DO"/>
          </a:p>
        </p:txBody>
      </p:sp>
      <p:sp>
        <p:nvSpPr>
          <p:cNvPr id="6" name="Marcador de pie de página 5"/>
          <p:cNvSpPr>
            <a:spLocks noGrp="1"/>
          </p:cNvSpPr>
          <p:nvPr>
            <p:ph type="ftr" sz="quarter" idx="11"/>
          </p:nvPr>
        </p:nvSpPr>
        <p:spPr/>
        <p:txBody>
          <a:bodyPr/>
          <a:lstStyle/>
          <a:p>
            <a:endParaRPr lang="es-DO"/>
          </a:p>
        </p:txBody>
      </p:sp>
      <p:sp>
        <p:nvSpPr>
          <p:cNvPr id="7" name="Marcador de número de diapositiva 6"/>
          <p:cNvSpPr>
            <a:spLocks noGrp="1"/>
          </p:cNvSpPr>
          <p:nvPr>
            <p:ph type="sldNum" sz="quarter" idx="12"/>
          </p:nvPr>
        </p:nvSpPr>
        <p:spPr/>
        <p:txBody>
          <a:bodyPr/>
          <a:lstStyle/>
          <a:p>
            <a:fld id="{D4424A36-5085-437D-8CF7-B7426B56ED79}" type="slidenum">
              <a:rPr lang="es-DO" smtClean="0"/>
              <a:t>‹Nº›</a:t>
            </a:fld>
            <a:endParaRPr lang="es-DO"/>
          </a:p>
        </p:txBody>
      </p:sp>
    </p:spTree>
    <p:extLst>
      <p:ext uri="{BB962C8B-B14F-4D97-AF65-F5344CB8AC3E}">
        <p14:creationId xmlns:p14="http://schemas.microsoft.com/office/powerpoint/2010/main" val="15472343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smtClean="0"/>
              <a:t>Haga clic para modificar el estilo de título del patrón</a:t>
            </a:r>
            <a:endParaRPr lang="es-DO"/>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DO"/>
          </a:p>
        </p:txBody>
      </p:sp>
      <p:sp>
        <p:nvSpPr>
          <p:cNvPr id="4" name="Marcador de fech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2B68B21-23B1-437D-9025-F0371AEADA73}" type="datetimeFigureOut">
              <a:rPr lang="es-DO" smtClean="0"/>
              <a:t>27/10/15</a:t>
            </a:fld>
            <a:endParaRPr lang="es-DO"/>
          </a:p>
        </p:txBody>
      </p:sp>
      <p:sp>
        <p:nvSpPr>
          <p:cNvPr id="5" name="Marcador de pie de pá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DO"/>
          </a:p>
        </p:txBody>
      </p:sp>
      <p:sp>
        <p:nvSpPr>
          <p:cNvPr id="6" name="Marcador de número de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4424A36-5085-437D-8CF7-B7426B56ED79}" type="slidenum">
              <a:rPr lang="es-DO" smtClean="0"/>
              <a:t>‹Nº›</a:t>
            </a:fld>
            <a:endParaRPr lang="es-DO"/>
          </a:p>
        </p:txBody>
      </p:sp>
    </p:spTree>
    <p:extLst>
      <p:ext uri="{BB962C8B-B14F-4D97-AF65-F5344CB8AC3E}">
        <p14:creationId xmlns:p14="http://schemas.microsoft.com/office/powerpoint/2010/main" val="347315711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D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18" Type="http://schemas.openxmlformats.org/officeDocument/2006/relationships/image" Target="../media/image17.png"/><Relationship Id="rId3" Type="http://schemas.openxmlformats.org/officeDocument/2006/relationships/image" Target="../media/image2.png"/><Relationship Id="rId21" Type="http://schemas.openxmlformats.org/officeDocument/2006/relationships/image" Target="../media/image20.png"/><Relationship Id="rId7" Type="http://schemas.openxmlformats.org/officeDocument/2006/relationships/image" Target="../media/image6.png"/><Relationship Id="rId12" Type="http://schemas.openxmlformats.org/officeDocument/2006/relationships/image" Target="../media/image11.png"/><Relationship Id="rId17" Type="http://schemas.openxmlformats.org/officeDocument/2006/relationships/image" Target="../media/image16.jpeg"/><Relationship Id="rId2" Type="http://schemas.openxmlformats.org/officeDocument/2006/relationships/image" Target="../media/image1.png"/><Relationship Id="rId16" Type="http://schemas.openxmlformats.org/officeDocument/2006/relationships/image" Target="../media/image15.png"/><Relationship Id="rId20" Type="http://schemas.openxmlformats.org/officeDocument/2006/relationships/image" Target="../media/image19.png"/><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5" Type="http://schemas.openxmlformats.org/officeDocument/2006/relationships/image" Target="../media/image14.png"/><Relationship Id="rId10" Type="http://schemas.openxmlformats.org/officeDocument/2006/relationships/image" Target="../media/image9.png"/><Relationship Id="rId19" Type="http://schemas.openxmlformats.org/officeDocument/2006/relationships/image" Target="../media/image18.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3.jpeg"/></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36.jpeg"/><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0.png"/><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0.png"/><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0.png"/><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image" Target="../media/image31.emf"/><Relationship Id="rId7" Type="http://schemas.openxmlformats.org/officeDocument/2006/relationships/image" Target="../media/image35.png"/><Relationship Id="rId2" Type="http://schemas.openxmlformats.org/officeDocument/2006/relationships/image" Target="../media/image30.png"/><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14.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24.jpeg"/><Relationship Id="rId18" Type="http://schemas.openxmlformats.org/officeDocument/2006/relationships/image" Target="../media/image18.png"/><Relationship Id="rId3" Type="http://schemas.openxmlformats.org/officeDocument/2006/relationships/image" Target="../media/image2.png"/><Relationship Id="rId21" Type="http://schemas.openxmlformats.org/officeDocument/2006/relationships/image" Target="../media/image26.png"/><Relationship Id="rId7" Type="http://schemas.openxmlformats.org/officeDocument/2006/relationships/image" Target="../media/image6.png"/><Relationship Id="rId12" Type="http://schemas.openxmlformats.org/officeDocument/2006/relationships/image" Target="../media/image12.png"/><Relationship Id="rId17" Type="http://schemas.openxmlformats.org/officeDocument/2006/relationships/image" Target="../media/image17.png"/><Relationship Id="rId2" Type="http://schemas.openxmlformats.org/officeDocument/2006/relationships/image" Target="../media/image1.png"/><Relationship Id="rId16" Type="http://schemas.openxmlformats.org/officeDocument/2006/relationships/image" Target="../media/image25.jpeg"/><Relationship Id="rId20"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image" Target="../media/image11.png"/><Relationship Id="rId5" Type="http://schemas.openxmlformats.org/officeDocument/2006/relationships/image" Target="../media/image4.png"/><Relationship Id="rId15" Type="http://schemas.openxmlformats.org/officeDocument/2006/relationships/image" Target="../media/image15.png"/><Relationship Id="rId10" Type="http://schemas.openxmlformats.org/officeDocument/2006/relationships/image" Target="../media/image9.png"/><Relationship Id="rId19" Type="http://schemas.openxmlformats.org/officeDocument/2006/relationships/image" Target="../media/image19.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4.png"/></Relationships>
</file>

<file path=ppt/slides/_rels/slide15.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24.jpeg"/><Relationship Id="rId18" Type="http://schemas.openxmlformats.org/officeDocument/2006/relationships/image" Target="../media/image18.png"/><Relationship Id="rId3" Type="http://schemas.openxmlformats.org/officeDocument/2006/relationships/image" Target="../media/image2.png"/><Relationship Id="rId21" Type="http://schemas.openxmlformats.org/officeDocument/2006/relationships/image" Target="../media/image26.png"/><Relationship Id="rId7" Type="http://schemas.openxmlformats.org/officeDocument/2006/relationships/image" Target="../media/image6.png"/><Relationship Id="rId12" Type="http://schemas.openxmlformats.org/officeDocument/2006/relationships/image" Target="../media/image12.png"/><Relationship Id="rId17" Type="http://schemas.openxmlformats.org/officeDocument/2006/relationships/image" Target="../media/image17.png"/><Relationship Id="rId2" Type="http://schemas.openxmlformats.org/officeDocument/2006/relationships/image" Target="../media/image1.png"/><Relationship Id="rId16" Type="http://schemas.openxmlformats.org/officeDocument/2006/relationships/image" Target="../media/image25.jpeg"/><Relationship Id="rId20"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image" Target="../media/image11.png"/><Relationship Id="rId24" Type="http://schemas.openxmlformats.org/officeDocument/2006/relationships/image" Target="../media/image38.png"/><Relationship Id="rId5" Type="http://schemas.openxmlformats.org/officeDocument/2006/relationships/image" Target="../media/image4.png"/><Relationship Id="rId15" Type="http://schemas.openxmlformats.org/officeDocument/2006/relationships/image" Target="../media/image15.png"/><Relationship Id="rId23" Type="http://schemas.openxmlformats.org/officeDocument/2006/relationships/image" Target="../media/image37.png"/><Relationship Id="rId10" Type="http://schemas.openxmlformats.org/officeDocument/2006/relationships/image" Target="../media/image9.png"/><Relationship Id="rId19" Type="http://schemas.openxmlformats.org/officeDocument/2006/relationships/image" Target="../media/image19.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4.png"/><Relationship Id="rId22" Type="http://schemas.openxmlformats.org/officeDocument/2006/relationships/chart" Target="../charts/chart1.xml"/></Relationships>
</file>

<file path=ppt/slides/_rels/slide16.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24.jpeg"/><Relationship Id="rId18" Type="http://schemas.openxmlformats.org/officeDocument/2006/relationships/image" Target="../media/image18.png"/><Relationship Id="rId3" Type="http://schemas.openxmlformats.org/officeDocument/2006/relationships/image" Target="../media/image2.png"/><Relationship Id="rId21" Type="http://schemas.openxmlformats.org/officeDocument/2006/relationships/image" Target="../media/image26.png"/><Relationship Id="rId7" Type="http://schemas.openxmlformats.org/officeDocument/2006/relationships/image" Target="../media/image6.png"/><Relationship Id="rId12" Type="http://schemas.openxmlformats.org/officeDocument/2006/relationships/image" Target="../media/image12.png"/><Relationship Id="rId17" Type="http://schemas.openxmlformats.org/officeDocument/2006/relationships/image" Target="../media/image17.png"/><Relationship Id="rId2" Type="http://schemas.openxmlformats.org/officeDocument/2006/relationships/image" Target="../media/image1.png"/><Relationship Id="rId16" Type="http://schemas.openxmlformats.org/officeDocument/2006/relationships/image" Target="../media/image25.jpeg"/><Relationship Id="rId20"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image" Target="../media/image11.png"/><Relationship Id="rId5" Type="http://schemas.openxmlformats.org/officeDocument/2006/relationships/image" Target="../media/image4.png"/><Relationship Id="rId15" Type="http://schemas.openxmlformats.org/officeDocument/2006/relationships/image" Target="../media/image15.png"/><Relationship Id="rId10" Type="http://schemas.openxmlformats.org/officeDocument/2006/relationships/image" Target="../media/image9.png"/><Relationship Id="rId19" Type="http://schemas.openxmlformats.org/officeDocument/2006/relationships/image" Target="../media/image19.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4.png"/></Relationships>
</file>

<file path=ppt/slides/_rels/slide17.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24.jpeg"/><Relationship Id="rId18" Type="http://schemas.openxmlformats.org/officeDocument/2006/relationships/image" Target="../media/image18.png"/><Relationship Id="rId3" Type="http://schemas.openxmlformats.org/officeDocument/2006/relationships/image" Target="../media/image2.png"/><Relationship Id="rId21" Type="http://schemas.openxmlformats.org/officeDocument/2006/relationships/image" Target="../media/image26.png"/><Relationship Id="rId7" Type="http://schemas.openxmlformats.org/officeDocument/2006/relationships/image" Target="../media/image6.png"/><Relationship Id="rId12" Type="http://schemas.openxmlformats.org/officeDocument/2006/relationships/image" Target="../media/image12.png"/><Relationship Id="rId17" Type="http://schemas.openxmlformats.org/officeDocument/2006/relationships/image" Target="../media/image17.png"/><Relationship Id="rId2" Type="http://schemas.openxmlformats.org/officeDocument/2006/relationships/image" Target="../media/image1.png"/><Relationship Id="rId16" Type="http://schemas.openxmlformats.org/officeDocument/2006/relationships/image" Target="../media/image25.jpeg"/><Relationship Id="rId20"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image" Target="../media/image11.png"/><Relationship Id="rId5" Type="http://schemas.openxmlformats.org/officeDocument/2006/relationships/image" Target="../media/image4.png"/><Relationship Id="rId15" Type="http://schemas.openxmlformats.org/officeDocument/2006/relationships/image" Target="../media/image15.png"/><Relationship Id="rId10" Type="http://schemas.openxmlformats.org/officeDocument/2006/relationships/image" Target="../media/image9.png"/><Relationship Id="rId19" Type="http://schemas.openxmlformats.org/officeDocument/2006/relationships/image" Target="../media/image19.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4.png"/></Relationships>
</file>

<file path=ppt/slides/_rels/slide18.xml.rels><?xml version="1.0" encoding="UTF-8" standalone="yes"?>
<Relationships xmlns="http://schemas.openxmlformats.org/package/2006/relationships"><Relationship Id="rId3" Type="http://schemas.openxmlformats.org/officeDocument/2006/relationships/image" Target="../media/image31.emf"/><Relationship Id="rId7" Type="http://schemas.openxmlformats.org/officeDocument/2006/relationships/image" Target="../media/image35.png"/><Relationship Id="rId2" Type="http://schemas.openxmlformats.org/officeDocument/2006/relationships/image" Target="../media/image30.png"/><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19.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18.png"/><Relationship Id="rId7" Type="http://schemas.openxmlformats.org/officeDocument/2006/relationships/image" Target="../media/image39.png"/><Relationship Id="rId12" Type="http://schemas.openxmlformats.org/officeDocument/2006/relationships/image" Target="../media/image44.png"/><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22.png"/><Relationship Id="rId11" Type="http://schemas.openxmlformats.org/officeDocument/2006/relationships/image" Target="../media/image43.png"/><Relationship Id="rId5" Type="http://schemas.openxmlformats.org/officeDocument/2006/relationships/image" Target="../media/image20.png"/><Relationship Id="rId10" Type="http://schemas.openxmlformats.org/officeDocument/2006/relationships/image" Target="../media/image42.png"/><Relationship Id="rId4" Type="http://schemas.openxmlformats.org/officeDocument/2006/relationships/image" Target="../media/image19.png"/><Relationship Id="rId9" Type="http://schemas.openxmlformats.org/officeDocument/2006/relationships/image" Target="../media/image41.jpeg"/></Relationships>
</file>

<file path=ppt/slides/_rels/slide2.xml.rels><?xml version="1.0" encoding="UTF-8" standalone="yes"?>
<Relationships xmlns="http://schemas.openxmlformats.org/package/2006/relationships"><Relationship Id="rId8" Type="http://schemas.openxmlformats.org/officeDocument/2006/relationships/image" Target="../media/image22.png"/><Relationship Id="rId3" Type="http://schemas.microsoft.com/office/2007/relationships/hdphoto" Target="../media/hdphoto1.wdp"/><Relationship Id="rId7" Type="http://schemas.openxmlformats.org/officeDocument/2006/relationships/image" Target="../media/image20.png"/><Relationship Id="rId2"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 Id="rId9" Type="http://schemas.openxmlformats.org/officeDocument/2006/relationships/image" Target="../media/image23.png"/></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0.png"/><Relationship Id="rId4" Type="http://schemas.openxmlformats.org/officeDocument/2006/relationships/image" Target="../media/image19.png"/></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comments" Target="../comments/comment1.xml"/><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0.png"/><Relationship Id="rId4" Type="http://schemas.openxmlformats.org/officeDocument/2006/relationships/image" Target="../media/image19.png"/></Relationships>
</file>

<file path=ppt/slides/_rels/slide22.xml.rels><?xml version="1.0" encoding="UTF-8" standalone="yes"?>
<Relationships xmlns="http://schemas.openxmlformats.org/package/2006/relationships"><Relationship Id="rId8" Type="http://schemas.openxmlformats.org/officeDocument/2006/relationships/image" Target="../media/image51.jpeg"/><Relationship Id="rId13" Type="http://schemas.openxmlformats.org/officeDocument/2006/relationships/image" Target="../media/image56.jpeg"/><Relationship Id="rId3" Type="http://schemas.openxmlformats.org/officeDocument/2006/relationships/image" Target="../media/image46.jpeg"/><Relationship Id="rId7" Type="http://schemas.openxmlformats.org/officeDocument/2006/relationships/image" Target="../media/image50.jpeg"/><Relationship Id="rId12" Type="http://schemas.openxmlformats.org/officeDocument/2006/relationships/image" Target="../media/image55.jpg"/><Relationship Id="rId2" Type="http://schemas.openxmlformats.org/officeDocument/2006/relationships/image" Target="../media/image45.jpeg"/><Relationship Id="rId1" Type="http://schemas.openxmlformats.org/officeDocument/2006/relationships/slideLayout" Target="../slideLayouts/slideLayout2.xml"/><Relationship Id="rId6" Type="http://schemas.openxmlformats.org/officeDocument/2006/relationships/image" Target="../media/image49.jpeg"/><Relationship Id="rId11" Type="http://schemas.openxmlformats.org/officeDocument/2006/relationships/image" Target="../media/image54.jpeg"/><Relationship Id="rId5" Type="http://schemas.openxmlformats.org/officeDocument/2006/relationships/image" Target="../media/image48.jpg"/><Relationship Id="rId15" Type="http://schemas.openxmlformats.org/officeDocument/2006/relationships/comments" Target="../comments/comment2.xml"/><Relationship Id="rId10" Type="http://schemas.openxmlformats.org/officeDocument/2006/relationships/image" Target="../media/image53.jpg"/><Relationship Id="rId4" Type="http://schemas.openxmlformats.org/officeDocument/2006/relationships/image" Target="../media/image47.jpeg"/><Relationship Id="rId9" Type="http://schemas.openxmlformats.org/officeDocument/2006/relationships/image" Target="../media/image52.jpg"/><Relationship Id="rId14" Type="http://schemas.openxmlformats.org/officeDocument/2006/relationships/image" Target="../media/image57.png"/></Relationships>
</file>

<file path=ppt/slides/_rels/slide23.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60.png"/><Relationship Id="rId7" Type="http://schemas.openxmlformats.org/officeDocument/2006/relationships/image" Target="../media/image20.png"/><Relationship Id="rId2" Type="http://schemas.openxmlformats.org/officeDocument/2006/relationships/image" Target="../media/image59.png"/><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 Id="rId9" Type="http://schemas.openxmlformats.org/officeDocument/2006/relationships/comments" Target="../comments/comment3.xml"/></Relationships>
</file>

<file path=ppt/slides/_rels/slide25.xml.rels><?xml version="1.0" encoding="UTF-8" standalone="yes"?>
<Relationships xmlns="http://schemas.openxmlformats.org/package/2006/relationships"><Relationship Id="rId8" Type="http://schemas.openxmlformats.org/officeDocument/2006/relationships/comments" Target="../comments/comment4.xml"/><Relationship Id="rId3" Type="http://schemas.openxmlformats.org/officeDocument/2006/relationships/image" Target="../media/image18.png"/><Relationship Id="rId7" Type="http://schemas.openxmlformats.org/officeDocument/2006/relationships/image" Target="../media/image61.png"/><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0.png"/><Relationship Id="rId4" Type="http://schemas.openxmlformats.org/officeDocument/2006/relationships/image" Target="../media/image19.png"/></Relationships>
</file>

<file path=ppt/slides/_rels/slide2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0.png"/><Relationship Id="rId4" Type="http://schemas.openxmlformats.org/officeDocument/2006/relationships/image" Target="../media/image19.png"/></Relationships>
</file>

<file path=ppt/slides/_rels/slide27.xml.rels><?xml version="1.0" encoding="UTF-8" standalone="yes"?>
<Relationships xmlns="http://schemas.openxmlformats.org/package/2006/relationships"><Relationship Id="rId8" Type="http://schemas.openxmlformats.org/officeDocument/2006/relationships/comments" Target="../comments/comment5.xml"/><Relationship Id="rId3" Type="http://schemas.openxmlformats.org/officeDocument/2006/relationships/image" Target="../media/image18.png"/><Relationship Id="rId7" Type="http://schemas.openxmlformats.org/officeDocument/2006/relationships/chart" Target="../charts/chart2.xml"/><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0.png"/><Relationship Id="rId4" Type="http://schemas.openxmlformats.org/officeDocument/2006/relationships/image" Target="../media/image19.png"/></Relationships>
</file>

<file path=ppt/slides/_rels/slide28.xml.rels><?xml version="1.0" encoding="UTF-8" standalone="yes"?>
<Relationships xmlns="http://schemas.openxmlformats.org/package/2006/relationships"><Relationship Id="rId8" Type="http://schemas.openxmlformats.org/officeDocument/2006/relationships/comments" Target="../comments/comment6.xml"/><Relationship Id="rId3" Type="http://schemas.openxmlformats.org/officeDocument/2006/relationships/image" Target="../media/image17.png"/><Relationship Id="rId7" Type="http://schemas.openxmlformats.org/officeDocument/2006/relationships/chart" Target="../charts/chart3.xml"/><Relationship Id="rId2" Type="http://schemas.openxmlformats.org/officeDocument/2006/relationships/image" Target="../media/image22.png"/><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29.xml.rels><?xml version="1.0" encoding="UTF-8" standalone="yes"?>
<Relationships xmlns="http://schemas.openxmlformats.org/package/2006/relationships"><Relationship Id="rId8" Type="http://schemas.openxmlformats.org/officeDocument/2006/relationships/comments" Target="../comments/comment7.xml"/><Relationship Id="rId3" Type="http://schemas.openxmlformats.org/officeDocument/2006/relationships/chart" Target="../charts/chart4.xml"/><Relationship Id="rId7" Type="http://schemas.openxmlformats.org/officeDocument/2006/relationships/image" Target="../media/image20.png"/><Relationship Id="rId2" Type="http://schemas.openxmlformats.org/officeDocument/2006/relationships/image" Target="../media/image22.png"/><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3.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24.jpeg"/><Relationship Id="rId18" Type="http://schemas.openxmlformats.org/officeDocument/2006/relationships/image" Target="../media/image18.png"/><Relationship Id="rId3" Type="http://schemas.openxmlformats.org/officeDocument/2006/relationships/image" Target="../media/image2.png"/><Relationship Id="rId21" Type="http://schemas.openxmlformats.org/officeDocument/2006/relationships/image" Target="../media/image26.png"/><Relationship Id="rId7" Type="http://schemas.openxmlformats.org/officeDocument/2006/relationships/image" Target="../media/image6.png"/><Relationship Id="rId12" Type="http://schemas.openxmlformats.org/officeDocument/2006/relationships/image" Target="../media/image12.png"/><Relationship Id="rId17" Type="http://schemas.openxmlformats.org/officeDocument/2006/relationships/image" Target="../media/image17.png"/><Relationship Id="rId2" Type="http://schemas.openxmlformats.org/officeDocument/2006/relationships/image" Target="../media/image1.png"/><Relationship Id="rId16" Type="http://schemas.openxmlformats.org/officeDocument/2006/relationships/image" Target="../media/image25.jpeg"/><Relationship Id="rId20"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image" Target="../media/image11.png"/><Relationship Id="rId5" Type="http://schemas.openxmlformats.org/officeDocument/2006/relationships/image" Target="../media/image4.png"/><Relationship Id="rId15" Type="http://schemas.openxmlformats.org/officeDocument/2006/relationships/image" Target="../media/image15.png"/><Relationship Id="rId10" Type="http://schemas.openxmlformats.org/officeDocument/2006/relationships/image" Target="../media/image9.png"/><Relationship Id="rId19" Type="http://schemas.openxmlformats.org/officeDocument/2006/relationships/image" Target="../media/image19.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4.png"/></Relationships>
</file>

<file path=ppt/slides/_rels/slide30.xml.rels><?xml version="1.0" encoding="UTF-8" standalone="yes"?>
<Relationships xmlns="http://schemas.openxmlformats.org/package/2006/relationships"><Relationship Id="rId3" Type="http://schemas.openxmlformats.org/officeDocument/2006/relationships/chart" Target="../charts/chart5.xml"/><Relationship Id="rId7" Type="http://schemas.openxmlformats.org/officeDocument/2006/relationships/image" Target="../media/image20.png"/><Relationship Id="rId2" Type="http://schemas.openxmlformats.org/officeDocument/2006/relationships/image" Target="../media/image22.png"/><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31.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63.jpeg"/><Relationship Id="rId7" Type="http://schemas.openxmlformats.org/officeDocument/2006/relationships/image" Target="../media/image67.jpeg"/><Relationship Id="rId2" Type="http://schemas.openxmlformats.org/officeDocument/2006/relationships/image" Target="../media/image62.jpeg"/><Relationship Id="rId1" Type="http://schemas.openxmlformats.org/officeDocument/2006/relationships/slideLayout" Target="../slideLayouts/slideLayout1.xml"/><Relationship Id="rId6" Type="http://schemas.openxmlformats.org/officeDocument/2006/relationships/image" Target="../media/image66.jpeg"/><Relationship Id="rId5" Type="http://schemas.openxmlformats.org/officeDocument/2006/relationships/image" Target="../media/image65.jpeg"/><Relationship Id="rId4" Type="http://schemas.openxmlformats.org/officeDocument/2006/relationships/image" Target="../media/image64.jpeg"/><Relationship Id="rId9" Type="http://schemas.openxmlformats.org/officeDocument/2006/relationships/chart" Target="../charts/chart6.xml"/></Relationships>
</file>

<file path=ppt/slides/_rels/slide32.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63.jpeg"/><Relationship Id="rId7" Type="http://schemas.openxmlformats.org/officeDocument/2006/relationships/image" Target="../media/image67.jpeg"/><Relationship Id="rId2" Type="http://schemas.openxmlformats.org/officeDocument/2006/relationships/image" Target="../media/image62.jpeg"/><Relationship Id="rId1" Type="http://schemas.openxmlformats.org/officeDocument/2006/relationships/slideLayout" Target="../slideLayouts/slideLayout2.xml"/><Relationship Id="rId6" Type="http://schemas.openxmlformats.org/officeDocument/2006/relationships/image" Target="../media/image66.jpeg"/><Relationship Id="rId5" Type="http://schemas.openxmlformats.org/officeDocument/2006/relationships/image" Target="../media/image65.jpeg"/><Relationship Id="rId4" Type="http://schemas.openxmlformats.org/officeDocument/2006/relationships/image" Target="../media/image64.jpeg"/><Relationship Id="rId9" Type="http://schemas.openxmlformats.org/officeDocument/2006/relationships/chart" Target="../charts/chart7.xml"/></Relationships>
</file>

<file path=ppt/slides/_rels/slide33.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63.jpeg"/><Relationship Id="rId7" Type="http://schemas.openxmlformats.org/officeDocument/2006/relationships/image" Target="../media/image67.jpeg"/><Relationship Id="rId2" Type="http://schemas.openxmlformats.org/officeDocument/2006/relationships/image" Target="../media/image62.jpeg"/><Relationship Id="rId1" Type="http://schemas.openxmlformats.org/officeDocument/2006/relationships/slideLayout" Target="../slideLayouts/slideLayout2.xml"/><Relationship Id="rId6" Type="http://schemas.openxmlformats.org/officeDocument/2006/relationships/image" Target="../media/image66.jpeg"/><Relationship Id="rId5" Type="http://schemas.openxmlformats.org/officeDocument/2006/relationships/image" Target="../media/image65.jpeg"/><Relationship Id="rId4" Type="http://schemas.openxmlformats.org/officeDocument/2006/relationships/image" Target="../media/image64.jpeg"/><Relationship Id="rId9" Type="http://schemas.openxmlformats.org/officeDocument/2006/relationships/chart" Target="../charts/chart8.xml"/></Relationships>
</file>

<file path=ppt/slides/_rels/slide34.xml.rels><?xml version="1.0" encoding="UTF-8" standalone="yes"?>
<Relationships xmlns="http://schemas.openxmlformats.org/package/2006/relationships"><Relationship Id="rId3" Type="http://schemas.openxmlformats.org/officeDocument/2006/relationships/image" Target="../media/image31.emf"/><Relationship Id="rId7" Type="http://schemas.openxmlformats.org/officeDocument/2006/relationships/image" Target="../media/image35.png"/><Relationship Id="rId2" Type="http://schemas.openxmlformats.org/officeDocument/2006/relationships/image" Target="../media/image30.png"/><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35.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17.png"/><Relationship Id="rId7" Type="http://schemas.openxmlformats.org/officeDocument/2006/relationships/image" Target="../media/image22.png"/><Relationship Id="rId2" Type="http://schemas.openxmlformats.org/officeDocument/2006/relationships/image" Target="../media/image69.jpeg"/><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 Id="rId9" Type="http://schemas.openxmlformats.org/officeDocument/2006/relationships/comments" Target="../comments/comment8.xml"/></Relationships>
</file>

<file path=ppt/slides/_rels/slide36.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71.jpeg"/><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0.png"/><Relationship Id="rId4" Type="http://schemas.openxmlformats.org/officeDocument/2006/relationships/image" Target="../media/image19.png"/></Relationships>
</file>

<file path=ppt/slides/_rels/slide3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0.png"/><Relationship Id="rId4" Type="http://schemas.openxmlformats.org/officeDocument/2006/relationships/image" Target="../media/image19.png"/></Relationships>
</file>

<file path=ppt/slides/_rels/slide38.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72.jpeg"/><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0.png"/><Relationship Id="rId4" Type="http://schemas.openxmlformats.org/officeDocument/2006/relationships/image" Target="../media/image19.png"/></Relationships>
</file>

<file path=ppt/slides/_rels/slide39.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73.jpeg"/><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0.png"/><Relationship Id="rId4" Type="http://schemas.openxmlformats.org/officeDocument/2006/relationships/image" Target="../media/image19.png"/></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8.jpeg"/><Relationship Id="rId2" Type="http://schemas.openxmlformats.org/officeDocument/2006/relationships/image" Target="../media/image17.png"/><Relationship Id="rId1" Type="http://schemas.openxmlformats.org/officeDocument/2006/relationships/slideLayout" Target="../slideLayouts/slideLayout1.xml"/><Relationship Id="rId6" Type="http://schemas.openxmlformats.org/officeDocument/2006/relationships/image" Target="../media/image27.png"/><Relationship Id="rId5" Type="http://schemas.openxmlformats.org/officeDocument/2006/relationships/image" Target="../media/image20.png"/><Relationship Id="rId4" Type="http://schemas.openxmlformats.org/officeDocument/2006/relationships/image" Target="../media/image19.png"/></Relationships>
</file>

<file path=ppt/slides/_rels/slide4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0.png"/><Relationship Id="rId4" Type="http://schemas.openxmlformats.org/officeDocument/2006/relationships/image" Target="../media/image19.png"/></Relationships>
</file>

<file path=ppt/slides/_rels/slide41.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74.jpeg"/><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0.png"/><Relationship Id="rId4" Type="http://schemas.openxmlformats.org/officeDocument/2006/relationships/image" Target="../media/image19.png"/></Relationships>
</file>

<file path=ppt/slides/_rels/slide42.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75.jpeg"/><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0.png"/><Relationship Id="rId4" Type="http://schemas.openxmlformats.org/officeDocument/2006/relationships/image" Target="../media/image19.png"/></Relationships>
</file>

<file path=ppt/slides/_rels/slide43.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3.jpe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2.png"/><Relationship Id="rId2" Type="http://schemas.openxmlformats.org/officeDocument/2006/relationships/image" Target="../media/image1.png"/><Relationship Id="rId16" Type="http://schemas.openxmlformats.org/officeDocument/2006/relationships/image" Target="../media/image16.jpeg"/><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image" Target="../media/image11.png"/><Relationship Id="rId5" Type="http://schemas.openxmlformats.org/officeDocument/2006/relationships/image" Target="../media/image4.png"/><Relationship Id="rId15" Type="http://schemas.openxmlformats.org/officeDocument/2006/relationships/image" Target="../media/image15.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4.png"/></Relationships>
</file>

<file path=ppt/slides/_rels/slide44.xml.rels><?xml version="1.0" encoding="UTF-8" standalone="yes"?>
<Relationships xmlns="http://schemas.openxmlformats.org/package/2006/relationships"><Relationship Id="rId2" Type="http://schemas.openxmlformats.org/officeDocument/2006/relationships/hyperlink" Target="https://www.youtube.com/watch?v=UAbxVG_jrhk" TargetMode="Externa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18" Type="http://schemas.openxmlformats.org/officeDocument/2006/relationships/image" Target="../media/image17.png"/><Relationship Id="rId3" Type="http://schemas.openxmlformats.org/officeDocument/2006/relationships/image" Target="../media/image2.png"/><Relationship Id="rId21" Type="http://schemas.openxmlformats.org/officeDocument/2006/relationships/image" Target="../media/image20.png"/><Relationship Id="rId7" Type="http://schemas.openxmlformats.org/officeDocument/2006/relationships/image" Target="../media/image6.png"/><Relationship Id="rId12" Type="http://schemas.openxmlformats.org/officeDocument/2006/relationships/image" Target="../media/image11.png"/><Relationship Id="rId17" Type="http://schemas.openxmlformats.org/officeDocument/2006/relationships/image" Target="../media/image16.jpeg"/><Relationship Id="rId2" Type="http://schemas.openxmlformats.org/officeDocument/2006/relationships/image" Target="../media/image1.png"/><Relationship Id="rId16" Type="http://schemas.openxmlformats.org/officeDocument/2006/relationships/image" Target="../media/image15.png"/><Relationship Id="rId20" Type="http://schemas.openxmlformats.org/officeDocument/2006/relationships/image" Target="../media/image19.png"/><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5" Type="http://schemas.openxmlformats.org/officeDocument/2006/relationships/image" Target="../media/image14.png"/><Relationship Id="rId10" Type="http://schemas.openxmlformats.org/officeDocument/2006/relationships/image" Target="../media/image9.png"/><Relationship Id="rId19" Type="http://schemas.openxmlformats.org/officeDocument/2006/relationships/image" Target="../media/image18.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3.jpeg"/></Relationships>
</file>

<file path=ppt/slides/_rels/slide5.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24.jpeg"/><Relationship Id="rId18" Type="http://schemas.openxmlformats.org/officeDocument/2006/relationships/image" Target="../media/image18.png"/><Relationship Id="rId3" Type="http://schemas.openxmlformats.org/officeDocument/2006/relationships/image" Target="../media/image2.png"/><Relationship Id="rId21" Type="http://schemas.openxmlformats.org/officeDocument/2006/relationships/image" Target="../media/image29.jpeg"/><Relationship Id="rId7" Type="http://schemas.openxmlformats.org/officeDocument/2006/relationships/image" Target="../media/image6.png"/><Relationship Id="rId12" Type="http://schemas.openxmlformats.org/officeDocument/2006/relationships/image" Target="../media/image12.png"/><Relationship Id="rId17" Type="http://schemas.openxmlformats.org/officeDocument/2006/relationships/image" Target="../media/image17.png"/><Relationship Id="rId2" Type="http://schemas.openxmlformats.org/officeDocument/2006/relationships/image" Target="../media/image1.png"/><Relationship Id="rId16" Type="http://schemas.openxmlformats.org/officeDocument/2006/relationships/image" Target="../media/image25.jpeg"/><Relationship Id="rId20"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image" Target="../media/image11.png"/><Relationship Id="rId5" Type="http://schemas.openxmlformats.org/officeDocument/2006/relationships/image" Target="../media/image4.png"/><Relationship Id="rId15" Type="http://schemas.openxmlformats.org/officeDocument/2006/relationships/image" Target="../media/image15.png"/><Relationship Id="rId10" Type="http://schemas.openxmlformats.org/officeDocument/2006/relationships/image" Target="../media/image9.png"/><Relationship Id="rId19" Type="http://schemas.openxmlformats.org/officeDocument/2006/relationships/image" Target="../media/image19.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31.emf"/><Relationship Id="rId7" Type="http://schemas.openxmlformats.org/officeDocument/2006/relationships/image" Target="../media/image35.png"/><Relationship Id="rId2" Type="http://schemas.openxmlformats.org/officeDocument/2006/relationships/image" Target="../media/image30.png"/><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7.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18.png"/><Relationship Id="rId7" Type="http://schemas.openxmlformats.org/officeDocument/2006/relationships/image" Target="../media/image36.jpeg"/><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0.png"/><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0.png"/><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0.png"/><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p:cNvPicPr>
            <a:picLocks noChangeAspect="1"/>
          </p:cNvPicPr>
          <p:nvPr/>
        </p:nvPicPr>
        <p:blipFill>
          <a:blip r:embed="rId2"/>
          <a:stretch>
            <a:fillRect/>
          </a:stretch>
        </p:blipFill>
        <p:spPr>
          <a:xfrm>
            <a:off x="0" y="71338"/>
            <a:ext cx="10582275" cy="4410075"/>
          </a:xfrm>
          <a:prstGeom prst="rect">
            <a:avLst/>
          </a:prstGeom>
        </p:spPr>
      </p:pic>
      <p:pic>
        <p:nvPicPr>
          <p:cNvPr id="7" name="Imagen 6"/>
          <p:cNvPicPr>
            <a:picLocks noChangeAspect="1"/>
          </p:cNvPicPr>
          <p:nvPr/>
        </p:nvPicPr>
        <p:blipFill>
          <a:blip r:embed="rId3"/>
          <a:stretch>
            <a:fillRect/>
          </a:stretch>
        </p:blipFill>
        <p:spPr>
          <a:xfrm>
            <a:off x="1068841" y="1206514"/>
            <a:ext cx="2184353" cy="1474334"/>
          </a:xfrm>
          <a:prstGeom prst="rect">
            <a:avLst/>
          </a:prstGeom>
        </p:spPr>
      </p:pic>
      <p:pic>
        <p:nvPicPr>
          <p:cNvPr id="9" name="Imagen 8"/>
          <p:cNvPicPr>
            <a:picLocks noChangeAspect="1"/>
          </p:cNvPicPr>
          <p:nvPr/>
        </p:nvPicPr>
        <p:blipFill rotWithShape="1">
          <a:blip r:embed="rId4"/>
          <a:srcRect r="9092" b="10848"/>
          <a:stretch/>
        </p:blipFill>
        <p:spPr>
          <a:xfrm>
            <a:off x="3785254" y="-43541"/>
            <a:ext cx="1733803" cy="1306284"/>
          </a:xfrm>
          <a:prstGeom prst="diamond">
            <a:avLst/>
          </a:prstGeom>
        </p:spPr>
      </p:pic>
      <p:pic>
        <p:nvPicPr>
          <p:cNvPr id="16" name="Imagen 15"/>
          <p:cNvPicPr>
            <a:picLocks noChangeAspect="1"/>
          </p:cNvPicPr>
          <p:nvPr/>
        </p:nvPicPr>
        <p:blipFill>
          <a:blip r:embed="rId5"/>
          <a:stretch>
            <a:fillRect/>
          </a:stretch>
        </p:blipFill>
        <p:spPr>
          <a:xfrm rot="505108">
            <a:off x="7880610" y="72838"/>
            <a:ext cx="1159041" cy="935312"/>
          </a:xfrm>
          <a:prstGeom prst="roundRect">
            <a:avLst/>
          </a:prstGeom>
        </p:spPr>
      </p:pic>
      <p:pic>
        <p:nvPicPr>
          <p:cNvPr id="14" name="Imagen 13"/>
          <p:cNvPicPr>
            <a:picLocks noChangeAspect="1"/>
          </p:cNvPicPr>
          <p:nvPr/>
        </p:nvPicPr>
        <p:blipFill>
          <a:blip r:embed="rId6"/>
          <a:stretch>
            <a:fillRect/>
          </a:stretch>
        </p:blipFill>
        <p:spPr>
          <a:xfrm>
            <a:off x="7063594" y="44082"/>
            <a:ext cx="2341662" cy="1926855"/>
          </a:xfrm>
          <a:prstGeom prst="rect">
            <a:avLst/>
          </a:prstGeom>
        </p:spPr>
      </p:pic>
      <p:pic>
        <p:nvPicPr>
          <p:cNvPr id="6" name="Imagen 5"/>
          <p:cNvPicPr>
            <a:picLocks noChangeAspect="1"/>
          </p:cNvPicPr>
          <p:nvPr/>
        </p:nvPicPr>
        <p:blipFill>
          <a:blip r:embed="rId7"/>
          <a:stretch>
            <a:fillRect/>
          </a:stretch>
        </p:blipFill>
        <p:spPr>
          <a:xfrm>
            <a:off x="39231" y="86675"/>
            <a:ext cx="10472057" cy="4345291"/>
          </a:xfrm>
          <a:prstGeom prst="rect">
            <a:avLst/>
          </a:prstGeom>
        </p:spPr>
      </p:pic>
      <p:pic>
        <p:nvPicPr>
          <p:cNvPr id="17" name="Imagen 16"/>
          <p:cNvPicPr>
            <a:picLocks noChangeAspect="1"/>
          </p:cNvPicPr>
          <p:nvPr/>
        </p:nvPicPr>
        <p:blipFill>
          <a:blip r:embed="rId8"/>
          <a:stretch>
            <a:fillRect/>
          </a:stretch>
        </p:blipFill>
        <p:spPr>
          <a:xfrm>
            <a:off x="698826" y="44082"/>
            <a:ext cx="1772837" cy="997994"/>
          </a:xfrm>
          <a:prstGeom prst="roundRect">
            <a:avLst/>
          </a:prstGeom>
        </p:spPr>
      </p:pic>
      <p:grpSp>
        <p:nvGrpSpPr>
          <p:cNvPr id="20" name="Grupo 19"/>
          <p:cNvGrpSpPr/>
          <p:nvPr/>
        </p:nvGrpSpPr>
        <p:grpSpPr>
          <a:xfrm>
            <a:off x="-110218" y="1291069"/>
            <a:ext cx="1601715" cy="2238375"/>
            <a:chOff x="1101958" y="4385970"/>
            <a:chExt cx="1601715" cy="2238375"/>
          </a:xfrm>
        </p:grpSpPr>
        <p:pic>
          <p:nvPicPr>
            <p:cNvPr id="19" name="Imagen 18"/>
            <p:cNvPicPr>
              <a:picLocks noChangeAspect="1"/>
            </p:cNvPicPr>
            <p:nvPr/>
          </p:nvPicPr>
          <p:blipFill>
            <a:blip r:embed="rId9"/>
            <a:stretch>
              <a:fillRect/>
            </a:stretch>
          </p:blipFill>
          <p:spPr>
            <a:xfrm>
              <a:off x="1101958" y="4801355"/>
              <a:ext cx="1378956" cy="1302347"/>
            </a:xfrm>
            <a:prstGeom prst="diamond">
              <a:avLst/>
            </a:prstGeom>
          </p:spPr>
        </p:pic>
        <p:pic>
          <p:nvPicPr>
            <p:cNvPr id="18" name="Imagen 17"/>
            <p:cNvPicPr>
              <a:picLocks noChangeAspect="1"/>
            </p:cNvPicPr>
            <p:nvPr/>
          </p:nvPicPr>
          <p:blipFill>
            <a:blip r:embed="rId10"/>
            <a:stretch>
              <a:fillRect/>
            </a:stretch>
          </p:blipFill>
          <p:spPr>
            <a:xfrm>
              <a:off x="1236823" y="4385970"/>
              <a:ext cx="1466850" cy="2238375"/>
            </a:xfrm>
            <a:prstGeom prst="rect">
              <a:avLst/>
            </a:prstGeom>
          </p:spPr>
        </p:pic>
      </p:grpSp>
      <p:pic>
        <p:nvPicPr>
          <p:cNvPr id="5" name="Imagen 4"/>
          <p:cNvPicPr>
            <a:picLocks noChangeAspect="1"/>
          </p:cNvPicPr>
          <p:nvPr/>
        </p:nvPicPr>
        <p:blipFill>
          <a:blip r:embed="rId11"/>
          <a:stretch>
            <a:fillRect/>
          </a:stretch>
        </p:blipFill>
        <p:spPr>
          <a:xfrm>
            <a:off x="8056105" y="1748536"/>
            <a:ext cx="3839761" cy="2110923"/>
          </a:xfrm>
          <a:prstGeom prst="rect">
            <a:avLst/>
          </a:prstGeom>
        </p:spPr>
      </p:pic>
      <p:grpSp>
        <p:nvGrpSpPr>
          <p:cNvPr id="28" name="Grupo 27"/>
          <p:cNvGrpSpPr/>
          <p:nvPr/>
        </p:nvGrpSpPr>
        <p:grpSpPr>
          <a:xfrm>
            <a:off x="5750003" y="71338"/>
            <a:ext cx="2181225" cy="2000250"/>
            <a:chOff x="5750003" y="71338"/>
            <a:chExt cx="2181225" cy="2000250"/>
          </a:xfrm>
        </p:grpSpPr>
        <p:pic>
          <p:nvPicPr>
            <p:cNvPr id="12" name="Imagen 11"/>
            <p:cNvPicPr>
              <a:picLocks noChangeAspect="1"/>
            </p:cNvPicPr>
            <p:nvPr/>
          </p:nvPicPr>
          <p:blipFill>
            <a:blip r:embed="rId12"/>
            <a:stretch>
              <a:fillRect/>
            </a:stretch>
          </p:blipFill>
          <p:spPr>
            <a:xfrm rot="1115787">
              <a:off x="6107072" y="279403"/>
              <a:ext cx="1467088" cy="1347425"/>
            </a:xfrm>
            <a:prstGeom prst="roundRect">
              <a:avLst/>
            </a:prstGeom>
          </p:spPr>
        </p:pic>
        <p:pic>
          <p:nvPicPr>
            <p:cNvPr id="11" name="Imagen 10"/>
            <p:cNvPicPr>
              <a:picLocks noChangeAspect="1"/>
            </p:cNvPicPr>
            <p:nvPr/>
          </p:nvPicPr>
          <p:blipFill>
            <a:blip r:embed="rId13"/>
            <a:stretch>
              <a:fillRect/>
            </a:stretch>
          </p:blipFill>
          <p:spPr>
            <a:xfrm>
              <a:off x="5750003" y="71338"/>
              <a:ext cx="2181225" cy="2000250"/>
            </a:xfrm>
            <a:prstGeom prst="rect">
              <a:avLst/>
            </a:prstGeom>
          </p:spPr>
        </p:pic>
      </p:grpSp>
      <p:grpSp>
        <p:nvGrpSpPr>
          <p:cNvPr id="26" name="Grupo 25"/>
          <p:cNvGrpSpPr/>
          <p:nvPr/>
        </p:nvGrpSpPr>
        <p:grpSpPr>
          <a:xfrm>
            <a:off x="8989962" y="80651"/>
            <a:ext cx="1576388" cy="1438280"/>
            <a:chOff x="789220" y="4374004"/>
            <a:chExt cx="1576388" cy="1438280"/>
          </a:xfrm>
        </p:grpSpPr>
        <p:pic>
          <p:nvPicPr>
            <p:cNvPr id="25" name="Imagen 24"/>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rot="20038390">
              <a:off x="1043368" y="4495036"/>
              <a:ext cx="765301" cy="709723"/>
            </a:xfrm>
            <a:prstGeom prst="roundRect">
              <a:avLst/>
            </a:prstGeom>
            <a:effectLst/>
          </p:spPr>
        </p:pic>
        <p:grpSp>
          <p:nvGrpSpPr>
            <p:cNvPr id="23" name="Grupo 22"/>
            <p:cNvGrpSpPr/>
            <p:nvPr/>
          </p:nvGrpSpPr>
          <p:grpSpPr>
            <a:xfrm>
              <a:off x="789220" y="4374004"/>
              <a:ext cx="1576388" cy="1438280"/>
              <a:chOff x="787725" y="4367687"/>
              <a:chExt cx="1576388" cy="1438280"/>
            </a:xfrm>
          </p:grpSpPr>
          <p:pic>
            <p:nvPicPr>
              <p:cNvPr id="21" name="Imagen 20"/>
              <p:cNvPicPr>
                <a:picLocks noChangeAspect="1"/>
              </p:cNvPicPr>
              <p:nvPr/>
            </p:nvPicPr>
            <p:blipFill>
              <a:blip r:embed="rId15"/>
              <a:stretch>
                <a:fillRect/>
              </a:stretch>
            </p:blipFill>
            <p:spPr>
              <a:xfrm>
                <a:off x="1268738" y="4643917"/>
                <a:ext cx="1095375" cy="1162050"/>
              </a:xfrm>
              <a:prstGeom prst="rect">
                <a:avLst/>
              </a:prstGeom>
            </p:spPr>
          </p:pic>
          <p:pic>
            <p:nvPicPr>
              <p:cNvPr id="22" name="Imagen 21"/>
              <p:cNvPicPr>
                <a:picLocks noChangeAspect="1"/>
              </p:cNvPicPr>
              <p:nvPr/>
            </p:nvPicPr>
            <p:blipFill>
              <a:blip r:embed="rId16"/>
              <a:stretch>
                <a:fillRect/>
              </a:stretch>
            </p:blipFill>
            <p:spPr>
              <a:xfrm>
                <a:off x="787725" y="4367687"/>
                <a:ext cx="1028700" cy="1123950"/>
              </a:xfrm>
              <a:prstGeom prst="rect">
                <a:avLst/>
              </a:prstGeom>
            </p:spPr>
          </p:pic>
        </p:grpSp>
        <p:pic>
          <p:nvPicPr>
            <p:cNvPr id="24" name="Imagen 23"/>
            <p:cNvPicPr>
              <a:picLocks noChangeAspect="1"/>
            </p:cNvPicPr>
            <p:nvPr/>
          </p:nvPicPr>
          <p:blipFill rotWithShape="1">
            <a:blip r:embed="rId17" cstate="print">
              <a:extLst>
                <a:ext uri="{28A0092B-C50C-407E-A947-70E740481C1C}">
                  <a14:useLocalDpi xmlns:a14="http://schemas.microsoft.com/office/drawing/2010/main" val="0"/>
                </a:ext>
              </a:extLst>
            </a:blip>
            <a:srcRect l="4449" r="29372"/>
            <a:stretch/>
          </p:blipFill>
          <p:spPr>
            <a:xfrm rot="20135321">
              <a:off x="1490204" y="4863012"/>
              <a:ext cx="591796" cy="612329"/>
            </a:xfrm>
            <a:prstGeom prst="roundRect">
              <a:avLst/>
            </a:prstGeom>
            <a:ln>
              <a:noFill/>
            </a:ln>
            <a:effectLst/>
          </p:spPr>
        </p:pic>
      </p:grpSp>
      <p:pic>
        <p:nvPicPr>
          <p:cNvPr id="29" name="Imagen 28"/>
          <p:cNvPicPr>
            <a:picLocks noChangeAspect="1"/>
          </p:cNvPicPr>
          <p:nvPr/>
        </p:nvPicPr>
        <p:blipFill>
          <a:blip r:embed="rId18"/>
          <a:stretch>
            <a:fillRect/>
          </a:stretch>
        </p:blipFill>
        <p:spPr>
          <a:xfrm>
            <a:off x="500744" y="6133419"/>
            <a:ext cx="1741714" cy="448409"/>
          </a:xfrm>
          <a:prstGeom prst="rect">
            <a:avLst/>
          </a:prstGeom>
        </p:spPr>
      </p:pic>
      <p:pic>
        <p:nvPicPr>
          <p:cNvPr id="30" name="Imagen 29"/>
          <p:cNvPicPr>
            <a:picLocks noChangeAspect="1"/>
          </p:cNvPicPr>
          <p:nvPr/>
        </p:nvPicPr>
        <p:blipFill>
          <a:blip r:embed="rId19"/>
          <a:stretch>
            <a:fillRect/>
          </a:stretch>
        </p:blipFill>
        <p:spPr>
          <a:xfrm>
            <a:off x="2336346" y="6097083"/>
            <a:ext cx="1299482" cy="521079"/>
          </a:xfrm>
          <a:prstGeom prst="rect">
            <a:avLst/>
          </a:prstGeom>
        </p:spPr>
      </p:pic>
      <p:pic>
        <p:nvPicPr>
          <p:cNvPr id="31" name="Imagen 30"/>
          <p:cNvPicPr>
            <a:picLocks noChangeAspect="1"/>
          </p:cNvPicPr>
          <p:nvPr/>
        </p:nvPicPr>
        <p:blipFill>
          <a:blip r:embed="rId20"/>
          <a:stretch>
            <a:fillRect/>
          </a:stretch>
        </p:blipFill>
        <p:spPr>
          <a:xfrm>
            <a:off x="3842655" y="6133419"/>
            <a:ext cx="5098748" cy="582189"/>
          </a:xfrm>
          <a:prstGeom prst="rect">
            <a:avLst/>
          </a:prstGeom>
        </p:spPr>
      </p:pic>
      <p:pic>
        <p:nvPicPr>
          <p:cNvPr id="32" name="Imagen 31"/>
          <p:cNvPicPr>
            <a:picLocks noChangeAspect="1"/>
          </p:cNvPicPr>
          <p:nvPr/>
        </p:nvPicPr>
        <p:blipFill>
          <a:blip r:embed="rId21"/>
          <a:stretch>
            <a:fillRect/>
          </a:stretch>
        </p:blipFill>
        <p:spPr>
          <a:xfrm>
            <a:off x="9224430" y="6045248"/>
            <a:ext cx="2257955" cy="572914"/>
          </a:xfrm>
          <a:prstGeom prst="rect">
            <a:avLst/>
          </a:prstGeom>
        </p:spPr>
      </p:pic>
      <p:sp>
        <p:nvSpPr>
          <p:cNvPr id="33" name="Rectángulo 32"/>
          <p:cNvSpPr/>
          <p:nvPr/>
        </p:nvSpPr>
        <p:spPr>
          <a:xfrm>
            <a:off x="16029" y="4727907"/>
            <a:ext cx="12192000" cy="867586"/>
          </a:xfrm>
          <a:prstGeom prst="rect">
            <a:avLst/>
          </a:prstGeom>
          <a:gradFill flip="none" rotWithShape="1">
            <a:gsLst>
              <a:gs pos="0">
                <a:schemeClr val="accent1">
                  <a:lumMod val="40000"/>
                  <a:lumOff val="60000"/>
                </a:schemeClr>
              </a:gs>
              <a:gs pos="19000">
                <a:schemeClr val="accent1">
                  <a:lumMod val="95000"/>
                  <a:lumOff val="5000"/>
                </a:schemeClr>
              </a:gs>
              <a:gs pos="72000">
                <a:schemeClr val="accent1">
                  <a:lumMod val="60000"/>
                </a:schemeClr>
              </a:gs>
            </a:gsLst>
            <a:path path="circle">
              <a:fillToRect l="50000" t="130000" r="50000" b="-30000"/>
            </a:path>
            <a:tileRect/>
          </a:gradFill>
          <a:effectLst>
            <a:outerShdw blurRad="342900" dist="215900" dir="2400000" sx="99000" sy="99000" algn="t" rotWithShape="0">
              <a:prstClr val="black">
                <a:alpha val="8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DO"/>
          </a:p>
        </p:txBody>
      </p:sp>
      <p:sp>
        <p:nvSpPr>
          <p:cNvPr id="34" name="CuadroTexto 33"/>
          <p:cNvSpPr txBox="1"/>
          <p:nvPr/>
        </p:nvSpPr>
        <p:spPr>
          <a:xfrm>
            <a:off x="579260" y="4733838"/>
            <a:ext cx="11234057" cy="954107"/>
          </a:xfrm>
          <a:prstGeom prst="rect">
            <a:avLst/>
          </a:prstGeom>
          <a:noFill/>
        </p:spPr>
        <p:txBody>
          <a:bodyPr wrap="square" rtlCol="0">
            <a:spAutoFit/>
          </a:bodyPr>
          <a:lstStyle/>
          <a:p>
            <a:pPr algn="ctr"/>
            <a:r>
              <a:rPr lang="es-ES" sz="2800" dirty="0" smtClean="0">
                <a:ln w="0"/>
                <a:solidFill>
                  <a:schemeClr val="bg1"/>
                </a:solidFill>
                <a:effectLst>
                  <a:glow rad="101600">
                    <a:schemeClr val="tx1">
                      <a:alpha val="60000"/>
                    </a:schemeClr>
                  </a:glow>
                  <a:outerShdw blurRad="38100" dist="19050" dir="2700000" algn="tl" rotWithShape="0">
                    <a:schemeClr val="dk1">
                      <a:alpha val="40000"/>
                    </a:schemeClr>
                  </a:outerShdw>
                </a:effectLst>
              </a:rPr>
              <a:t>EL PAPEL DE LAS COMPRAS PÚBLICAS EN UN ESTADO SOCIAL Y DEMOCRÁTICO DE DERECHO</a:t>
            </a:r>
            <a:endParaRPr lang="es-DO" sz="2800" dirty="0">
              <a:ln w="0"/>
              <a:solidFill>
                <a:schemeClr val="bg1"/>
              </a:solidFill>
              <a:effectLst>
                <a:glow rad="101600">
                  <a:schemeClr val="tx1">
                    <a:alpha val="60000"/>
                  </a:schemeClr>
                </a:glow>
                <a:outerShdw blurRad="38100" dist="19050" dir="2700000" algn="tl" rotWithShape="0">
                  <a:schemeClr val="dk1">
                    <a:alpha val="40000"/>
                  </a:schemeClr>
                </a:outerShdw>
              </a:effectLst>
            </a:endParaRPr>
          </a:p>
        </p:txBody>
      </p:sp>
      <p:sp>
        <p:nvSpPr>
          <p:cNvPr id="35" name="CuadroTexto 34"/>
          <p:cNvSpPr txBox="1"/>
          <p:nvPr/>
        </p:nvSpPr>
        <p:spPr>
          <a:xfrm>
            <a:off x="119904" y="4023615"/>
            <a:ext cx="12088126" cy="646331"/>
          </a:xfrm>
          <a:prstGeom prst="rect">
            <a:avLst/>
          </a:prstGeom>
          <a:noFill/>
        </p:spPr>
        <p:txBody>
          <a:bodyPr wrap="square" rtlCol="0">
            <a:spAutoFit/>
          </a:bodyPr>
          <a:lstStyle/>
          <a:p>
            <a:r>
              <a:rPr lang="es-DO" b="1" dirty="0" smtClean="0"/>
              <a:t>Dra. Yokasta Guzman Santos</a:t>
            </a:r>
          </a:p>
          <a:p>
            <a:r>
              <a:rPr lang="es-DO" dirty="0" smtClean="0"/>
              <a:t>Directora Contrataciones Públicas República Dominicana</a:t>
            </a:r>
            <a:endParaRPr lang="es-DO" dirty="0"/>
          </a:p>
        </p:txBody>
      </p:sp>
    </p:spTree>
    <p:extLst>
      <p:ext uri="{BB962C8B-B14F-4D97-AF65-F5344CB8AC3E}">
        <p14:creationId xmlns:p14="http://schemas.microsoft.com/office/powerpoint/2010/main" val="146873719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Imagen 25"/>
          <p:cNvPicPr>
            <a:picLocks noChangeAspect="1"/>
          </p:cNvPicPr>
          <p:nvPr/>
        </p:nvPicPr>
        <p:blipFill>
          <a:blip r:embed="rId2"/>
          <a:stretch>
            <a:fillRect/>
          </a:stretch>
        </p:blipFill>
        <p:spPr>
          <a:xfrm>
            <a:off x="500744" y="6133419"/>
            <a:ext cx="1741714" cy="448409"/>
          </a:xfrm>
          <a:prstGeom prst="rect">
            <a:avLst/>
          </a:prstGeom>
        </p:spPr>
      </p:pic>
      <p:pic>
        <p:nvPicPr>
          <p:cNvPr id="27" name="Imagen 26"/>
          <p:cNvPicPr>
            <a:picLocks noChangeAspect="1"/>
          </p:cNvPicPr>
          <p:nvPr/>
        </p:nvPicPr>
        <p:blipFill>
          <a:blip r:embed="rId3"/>
          <a:stretch>
            <a:fillRect/>
          </a:stretch>
        </p:blipFill>
        <p:spPr>
          <a:xfrm>
            <a:off x="2336346" y="6097083"/>
            <a:ext cx="1299482" cy="521079"/>
          </a:xfrm>
          <a:prstGeom prst="rect">
            <a:avLst/>
          </a:prstGeom>
        </p:spPr>
      </p:pic>
      <p:pic>
        <p:nvPicPr>
          <p:cNvPr id="28" name="Imagen 27"/>
          <p:cNvPicPr>
            <a:picLocks noChangeAspect="1"/>
          </p:cNvPicPr>
          <p:nvPr/>
        </p:nvPicPr>
        <p:blipFill>
          <a:blip r:embed="rId4"/>
          <a:stretch>
            <a:fillRect/>
          </a:stretch>
        </p:blipFill>
        <p:spPr>
          <a:xfrm>
            <a:off x="3842655" y="6133419"/>
            <a:ext cx="5098748" cy="582189"/>
          </a:xfrm>
          <a:prstGeom prst="rect">
            <a:avLst/>
          </a:prstGeom>
        </p:spPr>
      </p:pic>
      <p:pic>
        <p:nvPicPr>
          <p:cNvPr id="29" name="Imagen 28"/>
          <p:cNvPicPr>
            <a:picLocks noChangeAspect="1"/>
          </p:cNvPicPr>
          <p:nvPr/>
        </p:nvPicPr>
        <p:blipFill>
          <a:blip r:embed="rId5"/>
          <a:stretch>
            <a:fillRect/>
          </a:stretch>
        </p:blipFill>
        <p:spPr>
          <a:xfrm>
            <a:off x="9224430" y="6045248"/>
            <a:ext cx="2257955" cy="572914"/>
          </a:xfrm>
          <a:prstGeom prst="rect">
            <a:avLst/>
          </a:prstGeom>
        </p:spPr>
      </p:pic>
      <p:sp>
        <p:nvSpPr>
          <p:cNvPr id="30" name="Forma libre 29"/>
          <p:cNvSpPr/>
          <p:nvPr/>
        </p:nvSpPr>
        <p:spPr>
          <a:xfrm flipV="1">
            <a:off x="5181776" y="292976"/>
            <a:ext cx="6857825" cy="45719"/>
          </a:xfrm>
          <a:custGeom>
            <a:avLst/>
            <a:gdLst>
              <a:gd name="connsiteX0" fmla="*/ 0 w 6994358"/>
              <a:gd name="connsiteY0" fmla="*/ 0 h 0"/>
              <a:gd name="connsiteX1" fmla="*/ 6994358 w 6994358"/>
              <a:gd name="connsiteY1" fmla="*/ 0 h 0"/>
              <a:gd name="connsiteX2" fmla="*/ 6994358 w 6994358"/>
              <a:gd name="connsiteY2" fmla="*/ 0 h 0"/>
            </a:gdLst>
            <a:ahLst/>
            <a:cxnLst>
              <a:cxn ang="0">
                <a:pos x="connsiteX0" y="connsiteY0"/>
              </a:cxn>
              <a:cxn ang="0">
                <a:pos x="connsiteX1" y="connsiteY1"/>
              </a:cxn>
              <a:cxn ang="0">
                <a:pos x="connsiteX2" y="connsiteY2"/>
              </a:cxn>
            </a:cxnLst>
            <a:rect l="l" t="t" r="r" b="b"/>
            <a:pathLst>
              <a:path w="6994358">
                <a:moveTo>
                  <a:pt x="0" y="0"/>
                </a:moveTo>
                <a:lnTo>
                  <a:pt x="6994358" y="0"/>
                </a:lnTo>
                <a:lnTo>
                  <a:pt x="6994358" y="0"/>
                </a:lnTo>
              </a:path>
            </a:pathLst>
          </a:custGeom>
          <a:solidFill>
            <a:srgbClr val="002060"/>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DO"/>
          </a:p>
        </p:txBody>
      </p:sp>
      <p:sp>
        <p:nvSpPr>
          <p:cNvPr id="31" name="Forma libre 30"/>
          <p:cNvSpPr/>
          <p:nvPr/>
        </p:nvSpPr>
        <p:spPr>
          <a:xfrm>
            <a:off x="5181777" y="259832"/>
            <a:ext cx="6857824" cy="45719"/>
          </a:xfrm>
          <a:custGeom>
            <a:avLst/>
            <a:gdLst>
              <a:gd name="connsiteX0" fmla="*/ 0 w 6994358"/>
              <a:gd name="connsiteY0" fmla="*/ 0 h 0"/>
              <a:gd name="connsiteX1" fmla="*/ 6994358 w 6994358"/>
              <a:gd name="connsiteY1" fmla="*/ 0 h 0"/>
              <a:gd name="connsiteX2" fmla="*/ 6994358 w 6994358"/>
              <a:gd name="connsiteY2" fmla="*/ 0 h 0"/>
            </a:gdLst>
            <a:ahLst/>
            <a:cxnLst>
              <a:cxn ang="0">
                <a:pos x="connsiteX0" y="connsiteY0"/>
              </a:cxn>
              <a:cxn ang="0">
                <a:pos x="connsiteX1" y="connsiteY1"/>
              </a:cxn>
              <a:cxn ang="0">
                <a:pos x="connsiteX2" y="connsiteY2"/>
              </a:cxn>
            </a:cxnLst>
            <a:rect l="l" t="t" r="r" b="b"/>
            <a:pathLst>
              <a:path w="6994358">
                <a:moveTo>
                  <a:pt x="0" y="0"/>
                </a:moveTo>
                <a:lnTo>
                  <a:pt x="6994358" y="0"/>
                </a:lnTo>
                <a:lnTo>
                  <a:pt x="6994358" y="0"/>
                </a:lnTo>
              </a:path>
            </a:pathLst>
          </a:cu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DO"/>
          </a:p>
        </p:txBody>
      </p:sp>
      <p:sp>
        <p:nvSpPr>
          <p:cNvPr id="15" name="Rectángulo 14"/>
          <p:cNvSpPr/>
          <p:nvPr/>
        </p:nvSpPr>
        <p:spPr>
          <a:xfrm>
            <a:off x="7530377" y="-2825586"/>
            <a:ext cx="1694053" cy="369332"/>
          </a:xfrm>
          <a:prstGeom prst="rect">
            <a:avLst/>
          </a:prstGeom>
        </p:spPr>
        <p:txBody>
          <a:bodyPr wrap="none">
            <a:spAutoFit/>
          </a:bodyPr>
          <a:lstStyle/>
          <a:p>
            <a:r>
              <a:rPr lang="es-DO" b="1" dirty="0" smtClean="0">
                <a:ln w="0"/>
                <a:effectLst>
                  <a:reflection blurRad="6350" stA="53000" endA="300" endPos="35500" dir="5400000" sy="-90000" algn="bl" rotWithShape="0"/>
                </a:effectLst>
                <a:latin typeface="Calibri" panose="020F0502020204030204" pitchFamily="34" charset="0"/>
              </a:rPr>
              <a:t>CONFIABILIDAD</a:t>
            </a:r>
            <a:endParaRPr lang="es-DO" dirty="0"/>
          </a:p>
        </p:txBody>
      </p:sp>
      <p:pic>
        <p:nvPicPr>
          <p:cNvPr id="53" name="Imagen 52"/>
          <p:cNvPicPr>
            <a:picLocks noChangeAspect="1"/>
          </p:cNvPicPr>
          <p:nvPr/>
        </p:nvPicPr>
        <p:blipFill rotWithShape="1">
          <a:blip r:embed="rId6"/>
          <a:srcRect b="28950"/>
          <a:stretch/>
        </p:blipFill>
        <p:spPr>
          <a:xfrm>
            <a:off x="0" y="0"/>
            <a:ext cx="5108891" cy="1866900"/>
          </a:xfrm>
          <a:prstGeom prst="rect">
            <a:avLst/>
          </a:prstGeom>
        </p:spPr>
      </p:pic>
      <p:sp>
        <p:nvSpPr>
          <p:cNvPr id="57" name="CuadroTexto 56"/>
          <p:cNvSpPr txBox="1"/>
          <p:nvPr/>
        </p:nvSpPr>
        <p:spPr>
          <a:xfrm>
            <a:off x="6647858" y="335974"/>
            <a:ext cx="5464628" cy="769441"/>
          </a:xfrm>
          <a:prstGeom prst="rect">
            <a:avLst/>
          </a:prstGeom>
          <a:noFill/>
        </p:spPr>
        <p:txBody>
          <a:bodyPr wrap="square" rtlCol="0">
            <a:spAutoFit/>
          </a:bodyPr>
          <a:lstStyle/>
          <a:p>
            <a:pPr algn="r"/>
            <a:r>
              <a:rPr lang="es-DO" sz="4400" b="1" dirty="0"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Puesta en Contexto</a:t>
            </a:r>
            <a:endParaRPr lang="es-DO" sz="4400" b="1"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p:txBody>
      </p:sp>
      <p:sp>
        <p:nvSpPr>
          <p:cNvPr id="58" name="CuadroTexto 57"/>
          <p:cNvSpPr txBox="1"/>
          <p:nvPr/>
        </p:nvSpPr>
        <p:spPr>
          <a:xfrm>
            <a:off x="3842655" y="1294682"/>
            <a:ext cx="8349345" cy="707886"/>
          </a:xfrm>
          <a:prstGeom prst="rect">
            <a:avLst/>
          </a:prstGeom>
          <a:noFill/>
        </p:spPr>
        <p:txBody>
          <a:bodyPr wrap="square" rtlCol="0">
            <a:spAutoFit/>
          </a:bodyPr>
          <a:lstStyle/>
          <a:p>
            <a:pPr algn="ctr"/>
            <a:r>
              <a:rPr lang="es-DO" sz="4000" b="1" dirty="0" smtClean="0">
                <a:solidFill>
                  <a:srgbClr val="C00000"/>
                </a:solidFill>
                <a:latin typeface="Bradley Hand ITC" panose="03070402050302030203" pitchFamily="66" charset="0"/>
                <a:ea typeface="Times New Roman" panose="02020603050405020304" pitchFamily="18" charset="0"/>
                <a:cs typeface="Times New Roman" panose="02020603050405020304" pitchFamily="18" charset="0"/>
              </a:rPr>
              <a:t>Volvemos con Louis Jean…</a:t>
            </a:r>
            <a:endParaRPr lang="es-DO" sz="4000" b="1" dirty="0">
              <a:solidFill>
                <a:srgbClr val="C00000"/>
              </a:solidFill>
              <a:latin typeface="Bradley Hand ITC" panose="03070402050302030203" pitchFamily="66" charset="0"/>
              <a:ea typeface="Times New Roman" panose="02020603050405020304" pitchFamily="18" charset="0"/>
              <a:cs typeface="Times New Roman" panose="02020603050405020304" pitchFamily="18" charset="0"/>
            </a:endParaRPr>
          </a:p>
        </p:txBody>
      </p:sp>
      <p:sp>
        <p:nvSpPr>
          <p:cNvPr id="3" name="Rectángulo 2"/>
          <p:cNvSpPr/>
          <p:nvPr/>
        </p:nvSpPr>
        <p:spPr>
          <a:xfrm>
            <a:off x="4218211" y="1975219"/>
            <a:ext cx="7598232" cy="2554545"/>
          </a:xfrm>
          <a:prstGeom prst="rect">
            <a:avLst/>
          </a:prstGeom>
        </p:spPr>
        <p:txBody>
          <a:bodyPr wrap="square">
            <a:spAutoFit/>
          </a:bodyPr>
          <a:lstStyle/>
          <a:p>
            <a:pPr algn="ctr"/>
            <a:r>
              <a:rPr lang="es-DO" sz="3200" dirty="0" smtClean="0">
                <a:solidFill>
                  <a:srgbClr val="333333"/>
                </a:solidFill>
                <a:effectLst/>
                <a:latin typeface="Georgia" panose="02040502050405020303" pitchFamily="18" charset="0"/>
                <a:ea typeface="Times New Roman" panose="02020603050405020304" pitchFamily="18" charset="0"/>
                <a:cs typeface="Times New Roman" panose="02020603050405020304" pitchFamily="18" charset="0"/>
              </a:rPr>
              <a:t>“El Estado tiene que intervenir para garantizar el ejercicio pleno de los derechos de los ciudadanos, creando condiciones mínimas vinculantes para los sectores políticos y económicos”</a:t>
            </a:r>
            <a:endParaRPr lang="es-DO" sz="3200" dirty="0"/>
          </a:p>
        </p:txBody>
      </p:sp>
      <p:pic>
        <p:nvPicPr>
          <p:cNvPr id="10242" name="Picture 2" descr="http://cdn.loc.gov/service/pnp/cph/3c00000/3c09000/3c09800/3c09852v.jpg"/>
          <p:cNvPicPr>
            <a:picLocks noChangeAspect="1" noChangeArrowheads="1"/>
          </p:cNvPicPr>
          <p:nvPr/>
        </p:nvPicPr>
        <p:blipFill rotWithShape="1">
          <a:blip r:embed="rId7">
            <a:extLst>
              <a:ext uri="{28A0092B-C50C-407E-A947-70E740481C1C}">
                <a14:useLocalDpi xmlns:a14="http://schemas.microsoft.com/office/drawing/2010/main" val="0"/>
              </a:ext>
            </a:extLst>
          </a:blip>
          <a:srcRect l="11373" t="7271" r="8890" b="6274"/>
          <a:stretch/>
        </p:blipFill>
        <p:spPr bwMode="auto">
          <a:xfrm>
            <a:off x="914398" y="1841577"/>
            <a:ext cx="2928257" cy="398417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8" name="CuadroTexto 17"/>
          <p:cNvSpPr txBox="1"/>
          <p:nvPr/>
        </p:nvSpPr>
        <p:spPr>
          <a:xfrm>
            <a:off x="3763141" y="4638083"/>
            <a:ext cx="8349345" cy="1323439"/>
          </a:xfrm>
          <a:prstGeom prst="rect">
            <a:avLst/>
          </a:prstGeom>
          <a:noFill/>
        </p:spPr>
        <p:txBody>
          <a:bodyPr wrap="square" rtlCol="0">
            <a:spAutoFit/>
          </a:bodyPr>
          <a:lstStyle/>
          <a:p>
            <a:pPr algn="ctr"/>
            <a:r>
              <a:rPr lang="es-DO" sz="4000" b="1" dirty="0" smtClean="0">
                <a:solidFill>
                  <a:srgbClr val="C00000"/>
                </a:solidFill>
                <a:latin typeface="Bradley Hand ITC" panose="03070402050302030203" pitchFamily="66" charset="0"/>
                <a:ea typeface="Times New Roman" panose="02020603050405020304" pitchFamily="18" charset="0"/>
                <a:cs typeface="Times New Roman" panose="02020603050405020304" pitchFamily="18" charset="0"/>
              </a:rPr>
              <a:t>Esto nos lleva al objetivo de la Administración Pública….</a:t>
            </a:r>
            <a:endParaRPr lang="es-DO" sz="4000" b="1" dirty="0">
              <a:solidFill>
                <a:srgbClr val="C00000"/>
              </a:solidFill>
              <a:latin typeface="Bradley Hand ITC" panose="03070402050302030203" pitchFamily="66"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68277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Imagen 25"/>
          <p:cNvPicPr>
            <a:picLocks noChangeAspect="1"/>
          </p:cNvPicPr>
          <p:nvPr/>
        </p:nvPicPr>
        <p:blipFill>
          <a:blip r:embed="rId2"/>
          <a:stretch>
            <a:fillRect/>
          </a:stretch>
        </p:blipFill>
        <p:spPr>
          <a:xfrm>
            <a:off x="500744" y="6133419"/>
            <a:ext cx="1741714" cy="448409"/>
          </a:xfrm>
          <a:prstGeom prst="rect">
            <a:avLst/>
          </a:prstGeom>
        </p:spPr>
      </p:pic>
      <p:pic>
        <p:nvPicPr>
          <p:cNvPr id="27" name="Imagen 26"/>
          <p:cNvPicPr>
            <a:picLocks noChangeAspect="1"/>
          </p:cNvPicPr>
          <p:nvPr/>
        </p:nvPicPr>
        <p:blipFill>
          <a:blip r:embed="rId3"/>
          <a:stretch>
            <a:fillRect/>
          </a:stretch>
        </p:blipFill>
        <p:spPr>
          <a:xfrm>
            <a:off x="2336346" y="6097083"/>
            <a:ext cx="1299482" cy="521079"/>
          </a:xfrm>
          <a:prstGeom prst="rect">
            <a:avLst/>
          </a:prstGeom>
        </p:spPr>
      </p:pic>
      <p:pic>
        <p:nvPicPr>
          <p:cNvPr id="28" name="Imagen 27"/>
          <p:cNvPicPr>
            <a:picLocks noChangeAspect="1"/>
          </p:cNvPicPr>
          <p:nvPr/>
        </p:nvPicPr>
        <p:blipFill>
          <a:blip r:embed="rId4"/>
          <a:stretch>
            <a:fillRect/>
          </a:stretch>
        </p:blipFill>
        <p:spPr>
          <a:xfrm>
            <a:off x="3842655" y="6133419"/>
            <a:ext cx="5098748" cy="582189"/>
          </a:xfrm>
          <a:prstGeom prst="rect">
            <a:avLst/>
          </a:prstGeom>
        </p:spPr>
      </p:pic>
      <p:pic>
        <p:nvPicPr>
          <p:cNvPr id="29" name="Imagen 28"/>
          <p:cNvPicPr>
            <a:picLocks noChangeAspect="1"/>
          </p:cNvPicPr>
          <p:nvPr/>
        </p:nvPicPr>
        <p:blipFill>
          <a:blip r:embed="rId5"/>
          <a:stretch>
            <a:fillRect/>
          </a:stretch>
        </p:blipFill>
        <p:spPr>
          <a:xfrm>
            <a:off x="9224430" y="6045248"/>
            <a:ext cx="2257955" cy="572914"/>
          </a:xfrm>
          <a:prstGeom prst="rect">
            <a:avLst/>
          </a:prstGeom>
        </p:spPr>
      </p:pic>
      <p:sp>
        <p:nvSpPr>
          <p:cNvPr id="30" name="Forma libre 29"/>
          <p:cNvSpPr/>
          <p:nvPr/>
        </p:nvSpPr>
        <p:spPr>
          <a:xfrm flipV="1">
            <a:off x="5181776" y="292976"/>
            <a:ext cx="6857825" cy="45719"/>
          </a:xfrm>
          <a:custGeom>
            <a:avLst/>
            <a:gdLst>
              <a:gd name="connsiteX0" fmla="*/ 0 w 6994358"/>
              <a:gd name="connsiteY0" fmla="*/ 0 h 0"/>
              <a:gd name="connsiteX1" fmla="*/ 6994358 w 6994358"/>
              <a:gd name="connsiteY1" fmla="*/ 0 h 0"/>
              <a:gd name="connsiteX2" fmla="*/ 6994358 w 6994358"/>
              <a:gd name="connsiteY2" fmla="*/ 0 h 0"/>
            </a:gdLst>
            <a:ahLst/>
            <a:cxnLst>
              <a:cxn ang="0">
                <a:pos x="connsiteX0" y="connsiteY0"/>
              </a:cxn>
              <a:cxn ang="0">
                <a:pos x="connsiteX1" y="connsiteY1"/>
              </a:cxn>
              <a:cxn ang="0">
                <a:pos x="connsiteX2" y="connsiteY2"/>
              </a:cxn>
            </a:cxnLst>
            <a:rect l="l" t="t" r="r" b="b"/>
            <a:pathLst>
              <a:path w="6994358">
                <a:moveTo>
                  <a:pt x="0" y="0"/>
                </a:moveTo>
                <a:lnTo>
                  <a:pt x="6994358" y="0"/>
                </a:lnTo>
                <a:lnTo>
                  <a:pt x="6994358" y="0"/>
                </a:lnTo>
              </a:path>
            </a:pathLst>
          </a:custGeom>
          <a:solidFill>
            <a:srgbClr val="002060"/>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DO"/>
          </a:p>
        </p:txBody>
      </p:sp>
      <p:sp>
        <p:nvSpPr>
          <p:cNvPr id="31" name="Forma libre 30"/>
          <p:cNvSpPr/>
          <p:nvPr/>
        </p:nvSpPr>
        <p:spPr>
          <a:xfrm>
            <a:off x="5181777" y="259832"/>
            <a:ext cx="6857824" cy="45719"/>
          </a:xfrm>
          <a:custGeom>
            <a:avLst/>
            <a:gdLst>
              <a:gd name="connsiteX0" fmla="*/ 0 w 6994358"/>
              <a:gd name="connsiteY0" fmla="*/ 0 h 0"/>
              <a:gd name="connsiteX1" fmla="*/ 6994358 w 6994358"/>
              <a:gd name="connsiteY1" fmla="*/ 0 h 0"/>
              <a:gd name="connsiteX2" fmla="*/ 6994358 w 6994358"/>
              <a:gd name="connsiteY2" fmla="*/ 0 h 0"/>
            </a:gdLst>
            <a:ahLst/>
            <a:cxnLst>
              <a:cxn ang="0">
                <a:pos x="connsiteX0" y="connsiteY0"/>
              </a:cxn>
              <a:cxn ang="0">
                <a:pos x="connsiteX1" y="connsiteY1"/>
              </a:cxn>
              <a:cxn ang="0">
                <a:pos x="connsiteX2" y="connsiteY2"/>
              </a:cxn>
            </a:cxnLst>
            <a:rect l="l" t="t" r="r" b="b"/>
            <a:pathLst>
              <a:path w="6994358">
                <a:moveTo>
                  <a:pt x="0" y="0"/>
                </a:moveTo>
                <a:lnTo>
                  <a:pt x="6994358" y="0"/>
                </a:lnTo>
                <a:lnTo>
                  <a:pt x="6994358" y="0"/>
                </a:lnTo>
              </a:path>
            </a:pathLst>
          </a:cu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DO"/>
          </a:p>
        </p:txBody>
      </p:sp>
      <p:sp>
        <p:nvSpPr>
          <p:cNvPr id="15" name="Rectángulo 14"/>
          <p:cNvSpPr/>
          <p:nvPr/>
        </p:nvSpPr>
        <p:spPr>
          <a:xfrm>
            <a:off x="7530377" y="-2825586"/>
            <a:ext cx="1694053" cy="369332"/>
          </a:xfrm>
          <a:prstGeom prst="rect">
            <a:avLst/>
          </a:prstGeom>
        </p:spPr>
        <p:txBody>
          <a:bodyPr wrap="none">
            <a:spAutoFit/>
          </a:bodyPr>
          <a:lstStyle/>
          <a:p>
            <a:r>
              <a:rPr lang="es-DO" b="1" dirty="0" smtClean="0">
                <a:ln w="0"/>
                <a:effectLst>
                  <a:reflection blurRad="6350" stA="53000" endA="300" endPos="35500" dir="5400000" sy="-90000" algn="bl" rotWithShape="0"/>
                </a:effectLst>
                <a:latin typeface="Calibri" panose="020F0502020204030204" pitchFamily="34" charset="0"/>
              </a:rPr>
              <a:t>CONFIABILIDAD</a:t>
            </a:r>
            <a:endParaRPr lang="es-DO" dirty="0"/>
          </a:p>
        </p:txBody>
      </p:sp>
      <p:pic>
        <p:nvPicPr>
          <p:cNvPr id="53" name="Imagen 52"/>
          <p:cNvPicPr>
            <a:picLocks noChangeAspect="1"/>
          </p:cNvPicPr>
          <p:nvPr/>
        </p:nvPicPr>
        <p:blipFill rotWithShape="1">
          <a:blip r:embed="rId6"/>
          <a:srcRect b="28950"/>
          <a:stretch/>
        </p:blipFill>
        <p:spPr>
          <a:xfrm>
            <a:off x="0" y="0"/>
            <a:ext cx="5108891" cy="1866900"/>
          </a:xfrm>
          <a:prstGeom prst="rect">
            <a:avLst/>
          </a:prstGeom>
        </p:spPr>
      </p:pic>
      <p:sp>
        <p:nvSpPr>
          <p:cNvPr id="57" name="CuadroTexto 56"/>
          <p:cNvSpPr txBox="1"/>
          <p:nvPr/>
        </p:nvSpPr>
        <p:spPr>
          <a:xfrm>
            <a:off x="6647858" y="335974"/>
            <a:ext cx="5464628" cy="769441"/>
          </a:xfrm>
          <a:prstGeom prst="rect">
            <a:avLst/>
          </a:prstGeom>
          <a:noFill/>
        </p:spPr>
        <p:txBody>
          <a:bodyPr wrap="square" rtlCol="0">
            <a:spAutoFit/>
          </a:bodyPr>
          <a:lstStyle/>
          <a:p>
            <a:pPr algn="r"/>
            <a:r>
              <a:rPr lang="es-DO" sz="4400" b="1" dirty="0"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Puesta en Contexto</a:t>
            </a:r>
            <a:endParaRPr lang="es-DO" sz="4400" b="1"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p:txBody>
      </p:sp>
      <p:sp>
        <p:nvSpPr>
          <p:cNvPr id="4" name="Rectángulo 3"/>
          <p:cNvSpPr/>
          <p:nvPr/>
        </p:nvSpPr>
        <p:spPr>
          <a:xfrm>
            <a:off x="4620198" y="1371138"/>
            <a:ext cx="3831498" cy="369332"/>
          </a:xfrm>
          <a:prstGeom prst="rect">
            <a:avLst/>
          </a:prstGeom>
        </p:spPr>
        <p:txBody>
          <a:bodyPr wrap="none">
            <a:spAutoFit/>
          </a:bodyPr>
          <a:lstStyle/>
          <a:p>
            <a:r>
              <a:rPr lang="es-DO" b="1" dirty="0" smtClean="0">
                <a:cs typeface="Arial"/>
              </a:rPr>
              <a:t>Legislación </a:t>
            </a:r>
            <a:r>
              <a:rPr lang="es-DO" b="1" dirty="0" smtClean="0">
                <a:solidFill>
                  <a:srgbClr val="1F497D">
                    <a:lumMod val="60000"/>
                    <a:lumOff val="40000"/>
                  </a:srgbClr>
                </a:solidFill>
                <a:cs typeface="Arial"/>
              </a:rPr>
              <a:t> REPUBLICA </a:t>
            </a:r>
            <a:r>
              <a:rPr lang="es-DO" b="1" dirty="0" smtClean="0">
                <a:solidFill>
                  <a:srgbClr val="C00000"/>
                </a:solidFill>
                <a:cs typeface="Arial"/>
              </a:rPr>
              <a:t>DOMINICANA</a:t>
            </a:r>
            <a:r>
              <a:rPr lang="es-DO" b="1" dirty="0" smtClean="0">
                <a:solidFill>
                  <a:srgbClr val="1F497D">
                    <a:lumMod val="60000"/>
                    <a:lumOff val="40000"/>
                  </a:srgbClr>
                </a:solidFill>
                <a:cs typeface="Arial"/>
              </a:rPr>
              <a:t> </a:t>
            </a:r>
            <a:endParaRPr lang="es-DO" dirty="0"/>
          </a:p>
        </p:txBody>
      </p:sp>
      <p:sp>
        <p:nvSpPr>
          <p:cNvPr id="19" name="Rectángulo 18"/>
          <p:cNvSpPr/>
          <p:nvPr/>
        </p:nvSpPr>
        <p:spPr>
          <a:xfrm>
            <a:off x="4493831" y="2289053"/>
            <a:ext cx="3957865" cy="3338624"/>
          </a:xfrm>
          <a:prstGeom prst="rect">
            <a:avLst/>
          </a:prstGeom>
          <a:gradFill>
            <a:gsLst>
              <a:gs pos="0">
                <a:schemeClr val="accent6"/>
              </a:gs>
              <a:gs pos="0">
                <a:srgbClr val="AFC65A"/>
              </a:gs>
              <a:gs pos="72000">
                <a:srgbClr val="009900"/>
              </a:gs>
              <a:gs pos="97000">
                <a:srgbClr val="009900"/>
              </a:gs>
            </a:gsLst>
            <a:path path="circle">
              <a:fillToRect l="50000" t="50000" r="50000" b="50000"/>
            </a:path>
          </a:gradFill>
          <a:effectLst>
            <a:innerShdw blurRad="635000">
              <a:prstClr val="black">
                <a:alpha val="79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DO" b="1" dirty="0"/>
          </a:p>
        </p:txBody>
      </p:sp>
      <p:grpSp>
        <p:nvGrpSpPr>
          <p:cNvPr id="5" name="Grupo 4"/>
          <p:cNvGrpSpPr/>
          <p:nvPr/>
        </p:nvGrpSpPr>
        <p:grpSpPr>
          <a:xfrm>
            <a:off x="163378" y="2279786"/>
            <a:ext cx="4345936" cy="3368075"/>
            <a:chOff x="7595693" y="1454296"/>
            <a:chExt cx="3886692" cy="4590951"/>
          </a:xfrm>
        </p:grpSpPr>
        <p:grpSp>
          <p:nvGrpSpPr>
            <p:cNvPr id="20" name="Grupo 19"/>
            <p:cNvGrpSpPr/>
            <p:nvPr/>
          </p:nvGrpSpPr>
          <p:grpSpPr>
            <a:xfrm>
              <a:off x="7595693" y="1454296"/>
              <a:ext cx="3886692" cy="4590951"/>
              <a:chOff x="237783" y="1344580"/>
              <a:chExt cx="1841315" cy="1576694"/>
            </a:xfrm>
          </p:grpSpPr>
          <p:sp>
            <p:nvSpPr>
              <p:cNvPr id="21" name="Rectángulo 20"/>
              <p:cNvSpPr/>
              <p:nvPr/>
            </p:nvSpPr>
            <p:spPr>
              <a:xfrm>
                <a:off x="271736" y="1344580"/>
                <a:ext cx="1777041" cy="1576694"/>
              </a:xfrm>
              <a:prstGeom prst="rect">
                <a:avLst/>
              </a:prstGeom>
              <a:gradFill flip="none" rotWithShape="1">
                <a:gsLst>
                  <a:gs pos="0">
                    <a:schemeClr val="accent5">
                      <a:lumMod val="89000"/>
                    </a:schemeClr>
                  </a:gs>
                  <a:gs pos="0">
                    <a:srgbClr val="00B0F0"/>
                  </a:gs>
                  <a:gs pos="72000">
                    <a:schemeClr val="accent5">
                      <a:lumMod val="75000"/>
                    </a:schemeClr>
                  </a:gs>
                  <a:gs pos="97000">
                    <a:schemeClr val="accent5">
                      <a:lumMod val="70000"/>
                    </a:schemeClr>
                  </a:gs>
                </a:gsLst>
                <a:path path="circle">
                  <a:fillToRect l="50000" t="50000" r="50000" b="50000"/>
                </a:path>
                <a:tileRect/>
              </a:gradFill>
              <a:effectLst>
                <a:innerShdw blurRad="635000">
                  <a:prstClr val="black">
                    <a:alpha val="79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DO" b="1"/>
              </a:p>
            </p:txBody>
          </p:sp>
          <p:sp>
            <p:nvSpPr>
              <p:cNvPr id="22" name="Rectángulo 21"/>
              <p:cNvSpPr/>
              <p:nvPr/>
            </p:nvSpPr>
            <p:spPr>
              <a:xfrm>
                <a:off x="465925" y="1552848"/>
                <a:ext cx="1519993" cy="259023"/>
              </a:xfrm>
              <a:prstGeom prst="rect">
                <a:avLst/>
              </a:prstGeom>
            </p:spPr>
            <p:txBody>
              <a:bodyPr wrap="square">
                <a:spAutoFit/>
              </a:bodyPr>
              <a:lstStyle/>
              <a:p>
                <a:pPr algn="ctr"/>
                <a:endParaRPr lang="es-DO" sz="2000" b="1" dirty="0">
                  <a:ln w="0"/>
                  <a:solidFill>
                    <a:schemeClr val="bg1"/>
                  </a:solidFill>
                  <a:effectLst>
                    <a:outerShdw blurRad="38100" dist="19050" dir="2700000" algn="tl" rotWithShape="0">
                      <a:schemeClr val="dk1">
                        <a:alpha val="40000"/>
                      </a:schemeClr>
                    </a:outerShdw>
                  </a:effectLst>
                </a:endParaRPr>
              </a:p>
            </p:txBody>
          </p:sp>
          <p:sp>
            <p:nvSpPr>
              <p:cNvPr id="23" name="Rectángulo 22"/>
              <p:cNvSpPr/>
              <p:nvPr/>
            </p:nvSpPr>
            <p:spPr>
              <a:xfrm>
                <a:off x="237783" y="1344580"/>
                <a:ext cx="1841315" cy="348814"/>
              </a:xfrm>
              <a:prstGeom prst="rect">
                <a:avLst/>
              </a:prstGeom>
            </p:spPr>
            <p:txBody>
              <a:bodyPr wrap="square">
                <a:spAutoFit/>
              </a:bodyPr>
              <a:lstStyle/>
              <a:p>
                <a:pPr algn="ctr"/>
                <a:r>
                  <a:rPr lang="es-DO" sz="2000" b="1" dirty="0" smtClean="0">
                    <a:ln w="0"/>
                    <a:solidFill>
                      <a:schemeClr val="bg1"/>
                    </a:solidFill>
                    <a:effectLst>
                      <a:outerShdw blurRad="38100" dist="19050" dir="2700000" algn="tl" rotWithShape="0">
                        <a:schemeClr val="dk1">
                          <a:alpha val="40000"/>
                        </a:schemeClr>
                      </a:outerShdw>
                    </a:effectLst>
                  </a:rPr>
                  <a:t>Art. 8</a:t>
                </a:r>
              </a:p>
              <a:p>
                <a:pPr algn="ctr"/>
                <a:r>
                  <a:rPr lang="es-DO" sz="2000" b="1" dirty="0" smtClean="0">
                    <a:ln w="0"/>
                    <a:solidFill>
                      <a:schemeClr val="bg1"/>
                    </a:solidFill>
                    <a:effectLst>
                      <a:outerShdw blurRad="38100" dist="19050" dir="2700000" algn="tl" rotWithShape="0">
                        <a:schemeClr val="dk1">
                          <a:alpha val="40000"/>
                        </a:schemeClr>
                      </a:outerShdw>
                    </a:effectLst>
                  </a:rPr>
                  <a:t>Constitución República Dominicana</a:t>
                </a:r>
                <a:endParaRPr lang="es-DO" sz="2000" b="1" dirty="0">
                  <a:ln w="0"/>
                  <a:solidFill>
                    <a:schemeClr val="bg1"/>
                  </a:solidFill>
                  <a:effectLst>
                    <a:outerShdw blurRad="38100" dist="19050" dir="2700000" algn="tl" rotWithShape="0">
                      <a:schemeClr val="dk1">
                        <a:alpha val="40000"/>
                      </a:schemeClr>
                    </a:outerShdw>
                  </a:effectLst>
                </a:endParaRPr>
              </a:p>
            </p:txBody>
          </p:sp>
        </p:grpSp>
        <p:sp>
          <p:nvSpPr>
            <p:cNvPr id="24" name="Rectangle 1"/>
            <p:cNvSpPr/>
            <p:nvPr/>
          </p:nvSpPr>
          <p:spPr>
            <a:xfrm>
              <a:off x="7831340" y="2437828"/>
              <a:ext cx="3454359" cy="3416320"/>
            </a:xfrm>
            <a:prstGeom prst="rect">
              <a:avLst/>
            </a:prstGeom>
          </p:spPr>
          <p:txBody>
            <a:bodyPr wrap="square">
              <a:spAutoFit/>
            </a:bodyPr>
            <a:lstStyle/>
            <a:p>
              <a:pPr algn="ctr">
                <a:lnSpc>
                  <a:spcPct val="120000"/>
                </a:lnSpc>
                <a:spcBef>
                  <a:spcPts val="700"/>
                </a:spcBef>
                <a:buClr>
                  <a:srgbClr val="C0504D"/>
                </a:buClr>
                <a:buSzPct val="60000"/>
                <a:defRPr/>
              </a:pPr>
              <a:r>
                <a:rPr lang="es-DO" b="1" dirty="0" smtClean="0">
                  <a:solidFill>
                    <a:schemeClr val="bg1"/>
                  </a:solidFill>
                  <a:cs typeface="Arial"/>
                </a:rPr>
                <a:t>“Es función esencial del Estado la protección efectiva de los derechos de la persona, el respeto a la dignidad y la obtención de los medios que permitan perfeccionarse de forma igualitaria, equitativa y progresiva, dentro de un marco de libertad individual y justicia social… “</a:t>
              </a:r>
              <a:endParaRPr lang="es-DO" sz="1600" dirty="0">
                <a:solidFill>
                  <a:schemeClr val="bg1"/>
                </a:solidFill>
                <a:cs typeface="Arial"/>
              </a:endParaRPr>
            </a:p>
          </p:txBody>
        </p:sp>
      </p:grpSp>
      <p:sp>
        <p:nvSpPr>
          <p:cNvPr id="33" name="Rectángulo 32"/>
          <p:cNvSpPr/>
          <p:nvPr/>
        </p:nvSpPr>
        <p:spPr>
          <a:xfrm>
            <a:off x="8610688" y="2289052"/>
            <a:ext cx="3254741" cy="3342255"/>
          </a:xfrm>
          <a:prstGeom prst="rect">
            <a:avLst/>
          </a:prstGeom>
          <a:gradFill>
            <a:gsLst>
              <a:gs pos="0">
                <a:schemeClr val="accent6"/>
              </a:gs>
              <a:gs pos="0">
                <a:srgbClr val="B381D9"/>
              </a:gs>
              <a:gs pos="72000">
                <a:srgbClr val="7030A0"/>
              </a:gs>
              <a:gs pos="97000">
                <a:srgbClr val="632B8D"/>
              </a:gs>
            </a:gsLst>
            <a:path path="circle">
              <a:fillToRect l="50000" t="50000" r="50000" b="50000"/>
            </a:path>
          </a:gradFill>
          <a:effectLst>
            <a:innerShdw blurRad="635000">
              <a:prstClr val="black">
                <a:alpha val="79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DO" b="1"/>
          </a:p>
        </p:txBody>
      </p:sp>
      <p:sp>
        <p:nvSpPr>
          <p:cNvPr id="6" name="Rectángulo 5"/>
          <p:cNvSpPr/>
          <p:nvPr/>
        </p:nvSpPr>
        <p:spPr>
          <a:xfrm>
            <a:off x="4712727" y="2352458"/>
            <a:ext cx="3620288" cy="400110"/>
          </a:xfrm>
          <a:prstGeom prst="rect">
            <a:avLst/>
          </a:prstGeom>
        </p:spPr>
        <p:txBody>
          <a:bodyPr wrap="square">
            <a:spAutoFit/>
          </a:bodyPr>
          <a:lstStyle/>
          <a:p>
            <a:pPr algn="ctr"/>
            <a:r>
              <a:rPr lang="es-DO" sz="2000" b="1" dirty="0">
                <a:ln w="0"/>
                <a:solidFill>
                  <a:schemeClr val="bg1"/>
                </a:solidFill>
                <a:effectLst>
                  <a:outerShdw blurRad="38100" dist="19050" dir="2700000" algn="tl" rotWithShape="0">
                    <a:schemeClr val="dk1">
                      <a:alpha val="40000"/>
                    </a:schemeClr>
                  </a:outerShdw>
                </a:effectLst>
              </a:rPr>
              <a:t>Ley 247-12, Artículo 5: </a:t>
            </a:r>
          </a:p>
        </p:txBody>
      </p:sp>
      <p:sp>
        <p:nvSpPr>
          <p:cNvPr id="7" name="Rectángulo 6"/>
          <p:cNvSpPr/>
          <p:nvPr/>
        </p:nvSpPr>
        <p:spPr>
          <a:xfrm>
            <a:off x="4620198" y="3001337"/>
            <a:ext cx="3757205" cy="2841291"/>
          </a:xfrm>
          <a:prstGeom prst="rect">
            <a:avLst/>
          </a:prstGeom>
        </p:spPr>
        <p:txBody>
          <a:bodyPr wrap="square">
            <a:spAutoFit/>
          </a:bodyPr>
          <a:lstStyle/>
          <a:p>
            <a:pPr algn="ctr">
              <a:lnSpc>
                <a:spcPct val="120000"/>
              </a:lnSpc>
              <a:spcBef>
                <a:spcPts val="700"/>
              </a:spcBef>
              <a:buClr>
                <a:srgbClr val="C0504D"/>
              </a:buClr>
              <a:buSzPct val="60000"/>
              <a:defRPr/>
            </a:pPr>
            <a:r>
              <a:rPr lang="es-DO" b="1" dirty="0" smtClean="0">
                <a:solidFill>
                  <a:schemeClr val="bg1"/>
                </a:solidFill>
                <a:cs typeface="Arial"/>
              </a:rPr>
              <a:t>“…</a:t>
            </a:r>
            <a:r>
              <a:rPr lang="es-ES" b="1" dirty="0">
                <a:solidFill>
                  <a:schemeClr val="bg1"/>
                </a:solidFill>
                <a:cs typeface="Arial"/>
              </a:rPr>
              <a:t>satisfacer en condiciones de eficacia, objetividad, igualdad, transparencia, publicidad y coordinación y eficiencia el interés general y las necesidades de sus usuarios y/o beneficiarios</a:t>
            </a:r>
            <a:r>
              <a:rPr lang="es-ES" b="1" dirty="0" smtClean="0">
                <a:solidFill>
                  <a:schemeClr val="bg1"/>
                </a:solidFill>
                <a:cs typeface="Arial"/>
              </a:rPr>
              <a:t>...”</a:t>
            </a:r>
            <a:endParaRPr lang="es-ES" b="1" dirty="0">
              <a:solidFill>
                <a:schemeClr val="bg1"/>
              </a:solidFill>
              <a:cs typeface="Arial"/>
            </a:endParaRPr>
          </a:p>
          <a:p>
            <a:pPr algn="ctr">
              <a:lnSpc>
                <a:spcPct val="120000"/>
              </a:lnSpc>
              <a:spcBef>
                <a:spcPts val="700"/>
              </a:spcBef>
              <a:buClr>
                <a:srgbClr val="C0504D"/>
              </a:buClr>
              <a:buSzPct val="60000"/>
              <a:defRPr/>
            </a:pPr>
            <a:r>
              <a:rPr lang="es-DO" b="1" dirty="0">
                <a:solidFill>
                  <a:schemeClr val="bg1"/>
                </a:solidFill>
                <a:cs typeface="Arial"/>
              </a:rPr>
              <a:t/>
            </a:r>
            <a:br>
              <a:rPr lang="es-DO" b="1" dirty="0">
                <a:solidFill>
                  <a:schemeClr val="bg1"/>
                </a:solidFill>
                <a:cs typeface="Arial"/>
              </a:rPr>
            </a:br>
            <a:endParaRPr lang="es-DO" dirty="0"/>
          </a:p>
        </p:txBody>
      </p:sp>
      <p:sp>
        <p:nvSpPr>
          <p:cNvPr id="8" name="Rectángulo 7"/>
          <p:cNvSpPr/>
          <p:nvPr/>
        </p:nvSpPr>
        <p:spPr>
          <a:xfrm>
            <a:off x="8594947" y="2279786"/>
            <a:ext cx="3286221" cy="424732"/>
          </a:xfrm>
          <a:prstGeom prst="rect">
            <a:avLst/>
          </a:prstGeom>
        </p:spPr>
        <p:txBody>
          <a:bodyPr wrap="none">
            <a:spAutoFit/>
          </a:bodyPr>
          <a:lstStyle/>
          <a:p>
            <a:pPr algn="ctr">
              <a:lnSpc>
                <a:spcPct val="120000"/>
              </a:lnSpc>
              <a:spcBef>
                <a:spcPts val="700"/>
              </a:spcBef>
              <a:buClr>
                <a:srgbClr val="C0504D"/>
              </a:buClr>
              <a:buSzPct val="60000"/>
              <a:defRPr/>
            </a:pPr>
            <a:r>
              <a:rPr lang="es-DO" b="1" dirty="0">
                <a:ln w="0"/>
                <a:solidFill>
                  <a:schemeClr val="bg1"/>
                </a:solidFill>
                <a:effectLst>
                  <a:outerShdw blurRad="38100" dist="19050" dir="2700000" algn="tl" rotWithShape="0">
                    <a:schemeClr val="dk1">
                      <a:alpha val="40000"/>
                    </a:schemeClr>
                  </a:outerShdw>
                </a:effectLst>
              </a:rPr>
              <a:t>Ley 340-06 y sus modificaciones:</a:t>
            </a:r>
          </a:p>
        </p:txBody>
      </p:sp>
      <p:sp>
        <p:nvSpPr>
          <p:cNvPr id="16" name="Rectangle 1"/>
          <p:cNvSpPr/>
          <p:nvPr/>
        </p:nvSpPr>
        <p:spPr>
          <a:xfrm>
            <a:off x="8941403" y="3112388"/>
            <a:ext cx="2815168" cy="1421928"/>
          </a:xfrm>
          <a:prstGeom prst="rect">
            <a:avLst/>
          </a:prstGeom>
        </p:spPr>
        <p:txBody>
          <a:bodyPr wrap="square">
            <a:spAutoFit/>
          </a:bodyPr>
          <a:lstStyle/>
          <a:p>
            <a:pPr algn="ctr">
              <a:lnSpc>
                <a:spcPct val="120000"/>
              </a:lnSpc>
              <a:spcBef>
                <a:spcPts val="700"/>
              </a:spcBef>
              <a:buClr>
                <a:srgbClr val="C0504D"/>
              </a:buClr>
              <a:buSzPct val="60000"/>
              <a:defRPr/>
            </a:pPr>
            <a:r>
              <a:rPr lang="es-DO" b="1" dirty="0">
                <a:solidFill>
                  <a:schemeClr val="bg1"/>
                </a:solidFill>
                <a:cs typeface="Arial"/>
              </a:rPr>
              <a:t>Optimizar el uso de  los recursos públicos para satisfacer las necesidades de las personas.</a:t>
            </a:r>
          </a:p>
        </p:txBody>
      </p:sp>
    </p:spTree>
    <p:extLst>
      <p:ext uri="{BB962C8B-B14F-4D97-AF65-F5344CB8AC3E}">
        <p14:creationId xmlns:p14="http://schemas.microsoft.com/office/powerpoint/2010/main" val="3990612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Imagen 25"/>
          <p:cNvPicPr>
            <a:picLocks noChangeAspect="1"/>
          </p:cNvPicPr>
          <p:nvPr/>
        </p:nvPicPr>
        <p:blipFill>
          <a:blip r:embed="rId2"/>
          <a:stretch>
            <a:fillRect/>
          </a:stretch>
        </p:blipFill>
        <p:spPr>
          <a:xfrm>
            <a:off x="500744" y="6133419"/>
            <a:ext cx="1741714" cy="448409"/>
          </a:xfrm>
          <a:prstGeom prst="rect">
            <a:avLst/>
          </a:prstGeom>
        </p:spPr>
      </p:pic>
      <p:pic>
        <p:nvPicPr>
          <p:cNvPr id="27" name="Imagen 26"/>
          <p:cNvPicPr>
            <a:picLocks noChangeAspect="1"/>
          </p:cNvPicPr>
          <p:nvPr/>
        </p:nvPicPr>
        <p:blipFill>
          <a:blip r:embed="rId3"/>
          <a:stretch>
            <a:fillRect/>
          </a:stretch>
        </p:blipFill>
        <p:spPr>
          <a:xfrm>
            <a:off x="2336346" y="6097083"/>
            <a:ext cx="1299482" cy="521079"/>
          </a:xfrm>
          <a:prstGeom prst="rect">
            <a:avLst/>
          </a:prstGeom>
        </p:spPr>
      </p:pic>
      <p:pic>
        <p:nvPicPr>
          <p:cNvPr id="28" name="Imagen 27"/>
          <p:cNvPicPr>
            <a:picLocks noChangeAspect="1"/>
          </p:cNvPicPr>
          <p:nvPr/>
        </p:nvPicPr>
        <p:blipFill>
          <a:blip r:embed="rId4"/>
          <a:stretch>
            <a:fillRect/>
          </a:stretch>
        </p:blipFill>
        <p:spPr>
          <a:xfrm>
            <a:off x="3842655" y="6133419"/>
            <a:ext cx="5098748" cy="582189"/>
          </a:xfrm>
          <a:prstGeom prst="rect">
            <a:avLst/>
          </a:prstGeom>
        </p:spPr>
      </p:pic>
      <p:pic>
        <p:nvPicPr>
          <p:cNvPr id="29" name="Imagen 28"/>
          <p:cNvPicPr>
            <a:picLocks noChangeAspect="1"/>
          </p:cNvPicPr>
          <p:nvPr/>
        </p:nvPicPr>
        <p:blipFill>
          <a:blip r:embed="rId5"/>
          <a:stretch>
            <a:fillRect/>
          </a:stretch>
        </p:blipFill>
        <p:spPr>
          <a:xfrm>
            <a:off x="9224430" y="6045248"/>
            <a:ext cx="2257955" cy="572914"/>
          </a:xfrm>
          <a:prstGeom prst="rect">
            <a:avLst/>
          </a:prstGeom>
        </p:spPr>
      </p:pic>
      <p:sp>
        <p:nvSpPr>
          <p:cNvPr id="30" name="Forma libre 29"/>
          <p:cNvSpPr/>
          <p:nvPr/>
        </p:nvSpPr>
        <p:spPr>
          <a:xfrm flipV="1">
            <a:off x="5181776" y="292976"/>
            <a:ext cx="6857825" cy="45719"/>
          </a:xfrm>
          <a:custGeom>
            <a:avLst/>
            <a:gdLst>
              <a:gd name="connsiteX0" fmla="*/ 0 w 6994358"/>
              <a:gd name="connsiteY0" fmla="*/ 0 h 0"/>
              <a:gd name="connsiteX1" fmla="*/ 6994358 w 6994358"/>
              <a:gd name="connsiteY1" fmla="*/ 0 h 0"/>
              <a:gd name="connsiteX2" fmla="*/ 6994358 w 6994358"/>
              <a:gd name="connsiteY2" fmla="*/ 0 h 0"/>
            </a:gdLst>
            <a:ahLst/>
            <a:cxnLst>
              <a:cxn ang="0">
                <a:pos x="connsiteX0" y="connsiteY0"/>
              </a:cxn>
              <a:cxn ang="0">
                <a:pos x="connsiteX1" y="connsiteY1"/>
              </a:cxn>
              <a:cxn ang="0">
                <a:pos x="connsiteX2" y="connsiteY2"/>
              </a:cxn>
            </a:cxnLst>
            <a:rect l="l" t="t" r="r" b="b"/>
            <a:pathLst>
              <a:path w="6994358">
                <a:moveTo>
                  <a:pt x="0" y="0"/>
                </a:moveTo>
                <a:lnTo>
                  <a:pt x="6994358" y="0"/>
                </a:lnTo>
                <a:lnTo>
                  <a:pt x="6994358" y="0"/>
                </a:lnTo>
              </a:path>
            </a:pathLst>
          </a:custGeom>
          <a:solidFill>
            <a:srgbClr val="002060"/>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DO"/>
          </a:p>
        </p:txBody>
      </p:sp>
      <p:sp>
        <p:nvSpPr>
          <p:cNvPr id="31" name="Forma libre 30"/>
          <p:cNvSpPr/>
          <p:nvPr/>
        </p:nvSpPr>
        <p:spPr>
          <a:xfrm>
            <a:off x="5181777" y="259832"/>
            <a:ext cx="6857824" cy="45719"/>
          </a:xfrm>
          <a:custGeom>
            <a:avLst/>
            <a:gdLst>
              <a:gd name="connsiteX0" fmla="*/ 0 w 6994358"/>
              <a:gd name="connsiteY0" fmla="*/ 0 h 0"/>
              <a:gd name="connsiteX1" fmla="*/ 6994358 w 6994358"/>
              <a:gd name="connsiteY1" fmla="*/ 0 h 0"/>
              <a:gd name="connsiteX2" fmla="*/ 6994358 w 6994358"/>
              <a:gd name="connsiteY2" fmla="*/ 0 h 0"/>
            </a:gdLst>
            <a:ahLst/>
            <a:cxnLst>
              <a:cxn ang="0">
                <a:pos x="connsiteX0" y="connsiteY0"/>
              </a:cxn>
              <a:cxn ang="0">
                <a:pos x="connsiteX1" y="connsiteY1"/>
              </a:cxn>
              <a:cxn ang="0">
                <a:pos x="connsiteX2" y="connsiteY2"/>
              </a:cxn>
            </a:cxnLst>
            <a:rect l="l" t="t" r="r" b="b"/>
            <a:pathLst>
              <a:path w="6994358">
                <a:moveTo>
                  <a:pt x="0" y="0"/>
                </a:moveTo>
                <a:lnTo>
                  <a:pt x="6994358" y="0"/>
                </a:lnTo>
                <a:lnTo>
                  <a:pt x="6994358" y="0"/>
                </a:lnTo>
              </a:path>
            </a:pathLst>
          </a:cu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DO"/>
          </a:p>
        </p:txBody>
      </p:sp>
      <p:sp>
        <p:nvSpPr>
          <p:cNvPr id="15" name="Rectángulo 14"/>
          <p:cNvSpPr/>
          <p:nvPr/>
        </p:nvSpPr>
        <p:spPr>
          <a:xfrm>
            <a:off x="7530377" y="-2825586"/>
            <a:ext cx="1694053" cy="369332"/>
          </a:xfrm>
          <a:prstGeom prst="rect">
            <a:avLst/>
          </a:prstGeom>
        </p:spPr>
        <p:txBody>
          <a:bodyPr wrap="none">
            <a:spAutoFit/>
          </a:bodyPr>
          <a:lstStyle/>
          <a:p>
            <a:r>
              <a:rPr lang="es-DO" b="1" dirty="0" smtClean="0">
                <a:ln w="0"/>
                <a:effectLst>
                  <a:reflection blurRad="6350" stA="53000" endA="300" endPos="35500" dir="5400000" sy="-90000" algn="bl" rotWithShape="0"/>
                </a:effectLst>
                <a:latin typeface="Calibri" panose="020F0502020204030204" pitchFamily="34" charset="0"/>
              </a:rPr>
              <a:t>CONFIABILIDAD</a:t>
            </a:r>
            <a:endParaRPr lang="es-DO" dirty="0"/>
          </a:p>
        </p:txBody>
      </p:sp>
      <p:pic>
        <p:nvPicPr>
          <p:cNvPr id="53" name="Imagen 52"/>
          <p:cNvPicPr>
            <a:picLocks noChangeAspect="1"/>
          </p:cNvPicPr>
          <p:nvPr/>
        </p:nvPicPr>
        <p:blipFill rotWithShape="1">
          <a:blip r:embed="rId6"/>
          <a:srcRect b="28950"/>
          <a:stretch/>
        </p:blipFill>
        <p:spPr>
          <a:xfrm>
            <a:off x="0" y="0"/>
            <a:ext cx="5108891" cy="1866900"/>
          </a:xfrm>
          <a:prstGeom prst="rect">
            <a:avLst/>
          </a:prstGeom>
        </p:spPr>
      </p:pic>
      <p:sp>
        <p:nvSpPr>
          <p:cNvPr id="57" name="CuadroTexto 56"/>
          <p:cNvSpPr txBox="1"/>
          <p:nvPr/>
        </p:nvSpPr>
        <p:spPr>
          <a:xfrm>
            <a:off x="6647858" y="335974"/>
            <a:ext cx="5464628" cy="769441"/>
          </a:xfrm>
          <a:prstGeom prst="rect">
            <a:avLst/>
          </a:prstGeom>
          <a:noFill/>
        </p:spPr>
        <p:txBody>
          <a:bodyPr wrap="square" rtlCol="0">
            <a:spAutoFit/>
          </a:bodyPr>
          <a:lstStyle/>
          <a:p>
            <a:pPr algn="r"/>
            <a:r>
              <a:rPr lang="es-DO" sz="4400" b="1" dirty="0"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Puesta en Contexto</a:t>
            </a:r>
            <a:endParaRPr lang="es-DO" sz="4400" b="1"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p:txBody>
      </p:sp>
      <p:sp>
        <p:nvSpPr>
          <p:cNvPr id="7" name="Rectángulo 6"/>
          <p:cNvSpPr/>
          <p:nvPr/>
        </p:nvSpPr>
        <p:spPr>
          <a:xfrm>
            <a:off x="4620198" y="3001337"/>
            <a:ext cx="3757205" cy="2841291"/>
          </a:xfrm>
          <a:prstGeom prst="rect">
            <a:avLst/>
          </a:prstGeom>
        </p:spPr>
        <p:txBody>
          <a:bodyPr wrap="square">
            <a:spAutoFit/>
          </a:bodyPr>
          <a:lstStyle/>
          <a:p>
            <a:pPr algn="ctr">
              <a:lnSpc>
                <a:spcPct val="120000"/>
              </a:lnSpc>
              <a:spcBef>
                <a:spcPts val="700"/>
              </a:spcBef>
              <a:buClr>
                <a:srgbClr val="C0504D"/>
              </a:buClr>
              <a:buSzPct val="60000"/>
              <a:defRPr/>
            </a:pPr>
            <a:r>
              <a:rPr lang="es-DO" b="1" dirty="0" smtClean="0">
                <a:solidFill>
                  <a:schemeClr val="bg1"/>
                </a:solidFill>
                <a:cs typeface="Arial"/>
              </a:rPr>
              <a:t>“…</a:t>
            </a:r>
            <a:r>
              <a:rPr lang="es-ES" b="1" dirty="0">
                <a:solidFill>
                  <a:schemeClr val="bg1"/>
                </a:solidFill>
                <a:cs typeface="Arial"/>
              </a:rPr>
              <a:t>satisfacer en condiciones de eficacia, objetividad, igualdad, transparencia, publicidad y coordinación y eficiencia el interés general y las necesidades de sus usuarios y/o beneficiarios</a:t>
            </a:r>
            <a:r>
              <a:rPr lang="es-ES" b="1" dirty="0" smtClean="0">
                <a:solidFill>
                  <a:schemeClr val="bg1"/>
                </a:solidFill>
                <a:cs typeface="Arial"/>
              </a:rPr>
              <a:t>...”</a:t>
            </a:r>
            <a:endParaRPr lang="es-ES" b="1" dirty="0">
              <a:solidFill>
                <a:schemeClr val="bg1"/>
              </a:solidFill>
              <a:cs typeface="Arial"/>
            </a:endParaRPr>
          </a:p>
          <a:p>
            <a:pPr algn="ctr">
              <a:lnSpc>
                <a:spcPct val="120000"/>
              </a:lnSpc>
              <a:spcBef>
                <a:spcPts val="700"/>
              </a:spcBef>
              <a:buClr>
                <a:srgbClr val="C0504D"/>
              </a:buClr>
              <a:buSzPct val="60000"/>
              <a:defRPr/>
            </a:pPr>
            <a:r>
              <a:rPr lang="es-DO" b="1" dirty="0">
                <a:solidFill>
                  <a:schemeClr val="bg1"/>
                </a:solidFill>
                <a:cs typeface="Arial"/>
              </a:rPr>
              <a:t/>
            </a:r>
            <a:br>
              <a:rPr lang="es-DO" b="1" dirty="0">
                <a:solidFill>
                  <a:schemeClr val="bg1"/>
                </a:solidFill>
                <a:cs typeface="Arial"/>
              </a:rPr>
            </a:br>
            <a:endParaRPr lang="es-DO" dirty="0"/>
          </a:p>
        </p:txBody>
      </p:sp>
      <p:sp>
        <p:nvSpPr>
          <p:cNvPr id="25" name="CuadroTexto 24"/>
          <p:cNvSpPr txBox="1"/>
          <p:nvPr/>
        </p:nvSpPr>
        <p:spPr>
          <a:xfrm>
            <a:off x="1712844" y="1264850"/>
            <a:ext cx="9870028" cy="1323439"/>
          </a:xfrm>
          <a:prstGeom prst="rect">
            <a:avLst/>
          </a:prstGeom>
          <a:noFill/>
        </p:spPr>
        <p:txBody>
          <a:bodyPr wrap="square" rtlCol="0">
            <a:spAutoFit/>
          </a:bodyPr>
          <a:lstStyle/>
          <a:p>
            <a:pPr algn="ctr"/>
            <a:r>
              <a:rPr lang="es-DO" sz="4000" b="1" dirty="0" smtClean="0">
                <a:solidFill>
                  <a:srgbClr val="C00000"/>
                </a:solidFill>
                <a:latin typeface="Bradley Hand ITC" panose="03070402050302030203" pitchFamily="66" charset="0"/>
                <a:ea typeface="Times New Roman" panose="02020603050405020304" pitchFamily="18" charset="0"/>
                <a:cs typeface="Times New Roman" panose="02020603050405020304" pitchFamily="18" charset="0"/>
              </a:rPr>
              <a:t>Habiendo dicho esto, la mejor puesta en contexto es decir…</a:t>
            </a:r>
            <a:endParaRPr lang="es-DO" sz="4000" b="1" dirty="0">
              <a:solidFill>
                <a:srgbClr val="C00000"/>
              </a:solidFill>
              <a:latin typeface="Bradley Hand ITC" panose="03070402050302030203" pitchFamily="66" charset="0"/>
              <a:ea typeface="Times New Roman" panose="02020603050405020304" pitchFamily="18" charset="0"/>
              <a:cs typeface="Times New Roman" panose="02020603050405020304" pitchFamily="18" charset="0"/>
            </a:endParaRPr>
          </a:p>
        </p:txBody>
      </p:sp>
      <p:sp>
        <p:nvSpPr>
          <p:cNvPr id="2" name="CuadroTexto 1"/>
          <p:cNvSpPr txBox="1"/>
          <p:nvPr/>
        </p:nvSpPr>
        <p:spPr>
          <a:xfrm>
            <a:off x="816900" y="2915901"/>
            <a:ext cx="10842172" cy="1384995"/>
          </a:xfrm>
          <a:prstGeom prst="rect">
            <a:avLst/>
          </a:prstGeom>
          <a:noFill/>
        </p:spPr>
        <p:txBody>
          <a:bodyPr wrap="square" rtlCol="0">
            <a:spAutoFit/>
          </a:bodyPr>
          <a:lstStyle/>
          <a:p>
            <a:pPr algn="ctr"/>
            <a:r>
              <a:rPr lang="es-DO" sz="2800" dirty="0" smtClean="0"/>
              <a:t>Que el Estado tiene la obligación de satisfacer las necesidades de la sociedad y la administración pública,  y debe hacerlo </a:t>
            </a:r>
            <a:r>
              <a:rPr lang="es-DO" sz="2800" dirty="0"/>
              <a:t>con </a:t>
            </a:r>
            <a:r>
              <a:rPr lang="es-ES" sz="2800" dirty="0"/>
              <a:t>eficacia, objetividad, igualdad, </a:t>
            </a:r>
            <a:r>
              <a:rPr lang="es-ES" sz="2800" dirty="0" smtClean="0"/>
              <a:t>transparencia y publicidad.</a:t>
            </a:r>
            <a:endParaRPr lang="es-DO" sz="2800" dirty="0"/>
          </a:p>
        </p:txBody>
      </p:sp>
      <p:sp>
        <p:nvSpPr>
          <p:cNvPr id="32" name="CuadroTexto 31"/>
          <p:cNvSpPr txBox="1"/>
          <p:nvPr/>
        </p:nvSpPr>
        <p:spPr>
          <a:xfrm>
            <a:off x="842052" y="4300896"/>
            <a:ext cx="10842172" cy="1384995"/>
          </a:xfrm>
          <a:prstGeom prst="rect">
            <a:avLst/>
          </a:prstGeom>
          <a:noFill/>
        </p:spPr>
        <p:txBody>
          <a:bodyPr wrap="square" rtlCol="0">
            <a:spAutoFit/>
          </a:bodyPr>
          <a:lstStyle/>
          <a:p>
            <a:pPr algn="ctr"/>
            <a:r>
              <a:rPr lang="es-ES" sz="2800" b="1" dirty="0">
                <a:solidFill>
                  <a:srgbClr val="C00000"/>
                </a:solidFill>
              </a:rPr>
              <a:t>Cuando el Estado invierte </a:t>
            </a:r>
            <a:r>
              <a:rPr lang="es-ES" sz="2800" dirty="0" smtClean="0"/>
              <a:t>tiene que tener muy en cuenta </a:t>
            </a:r>
            <a:r>
              <a:rPr lang="es-ES" sz="2800" b="1" dirty="0">
                <a:solidFill>
                  <a:srgbClr val="C00000"/>
                </a:solidFill>
              </a:rPr>
              <a:t>cómo al </a:t>
            </a:r>
            <a:r>
              <a:rPr lang="es-ES" sz="2800" b="1" dirty="0" smtClean="0">
                <a:solidFill>
                  <a:srgbClr val="C00000"/>
                </a:solidFill>
              </a:rPr>
              <a:t>COMPRAR o CONTRATAR</a:t>
            </a:r>
            <a:r>
              <a:rPr lang="es-ES" sz="2800" b="1" dirty="0">
                <a:solidFill>
                  <a:srgbClr val="C00000"/>
                </a:solidFill>
              </a:rPr>
              <a:t> </a:t>
            </a:r>
            <a:r>
              <a:rPr lang="es-ES" sz="2800" dirty="0" smtClean="0"/>
              <a:t>además de optimizar recursos para satisfacer las necesidades de las personas, </a:t>
            </a:r>
            <a:r>
              <a:rPr lang="es-ES" sz="2800" b="1" dirty="0">
                <a:solidFill>
                  <a:srgbClr val="C00000"/>
                </a:solidFill>
              </a:rPr>
              <a:t>GENERA DESARROLLO inclusivo</a:t>
            </a:r>
            <a:r>
              <a:rPr lang="es-ES" sz="2800" dirty="0" smtClean="0"/>
              <a:t>.</a:t>
            </a:r>
            <a:endParaRPr lang="es-DO" sz="2800" dirty="0"/>
          </a:p>
        </p:txBody>
      </p:sp>
    </p:spTree>
    <p:extLst>
      <p:ext uri="{BB962C8B-B14F-4D97-AF65-F5344CB8AC3E}">
        <p14:creationId xmlns:p14="http://schemas.microsoft.com/office/powerpoint/2010/main" val="459504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up)">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2"/>
                                        </p:tgtEl>
                                        <p:attrNameLst>
                                          <p:attrName>style.visibility</p:attrName>
                                        </p:attrNameLst>
                                      </p:cBhvr>
                                      <p:to>
                                        <p:strVal val="visible"/>
                                      </p:to>
                                    </p:set>
                                    <p:animEffect transition="in" filter="fade">
                                      <p:cBhvr>
                                        <p:cTn id="1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 grpId="0"/>
      <p:bldP spid="3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a:stretch>
            <a:fillRect/>
          </a:stretch>
        </p:blipFill>
        <p:spPr>
          <a:xfrm flipH="1">
            <a:off x="6915150" y="0"/>
            <a:ext cx="5276850" cy="3143250"/>
          </a:xfrm>
          <a:prstGeom prst="rect">
            <a:avLst/>
          </a:prstGeom>
        </p:spPr>
      </p:pic>
      <p:pic>
        <p:nvPicPr>
          <p:cNvPr id="7" name="Imagen 6"/>
          <p:cNvPicPr>
            <a:picLocks noChangeAspect="1"/>
          </p:cNvPicPr>
          <p:nvPr/>
        </p:nvPicPr>
        <p:blipFill>
          <a:blip r:embed="rId3"/>
          <a:stretch>
            <a:fillRect/>
          </a:stretch>
        </p:blipFill>
        <p:spPr>
          <a:xfrm>
            <a:off x="10344525" y="2881993"/>
            <a:ext cx="1847475" cy="1752400"/>
          </a:xfrm>
          <a:prstGeom prst="rect">
            <a:avLst/>
          </a:prstGeom>
        </p:spPr>
      </p:pic>
      <p:sp>
        <p:nvSpPr>
          <p:cNvPr id="8" name="Rectángulo 7"/>
          <p:cNvSpPr/>
          <p:nvPr/>
        </p:nvSpPr>
        <p:spPr>
          <a:xfrm>
            <a:off x="10254343" y="2881993"/>
            <a:ext cx="348343" cy="2612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DO"/>
          </a:p>
        </p:txBody>
      </p:sp>
      <p:pic>
        <p:nvPicPr>
          <p:cNvPr id="9" name="Imagen 8"/>
          <p:cNvPicPr>
            <a:picLocks noChangeAspect="1"/>
          </p:cNvPicPr>
          <p:nvPr/>
        </p:nvPicPr>
        <p:blipFill rotWithShape="1">
          <a:blip r:embed="rId4"/>
          <a:srcRect t="12465" r="48543"/>
          <a:stretch/>
        </p:blipFill>
        <p:spPr>
          <a:xfrm>
            <a:off x="10726511" y="4324351"/>
            <a:ext cx="1465489" cy="1700892"/>
          </a:xfrm>
          <a:prstGeom prst="rect">
            <a:avLst/>
          </a:prstGeom>
        </p:spPr>
      </p:pic>
      <p:pic>
        <p:nvPicPr>
          <p:cNvPr id="10" name="Imagen 9"/>
          <p:cNvPicPr>
            <a:picLocks noChangeAspect="1"/>
          </p:cNvPicPr>
          <p:nvPr/>
        </p:nvPicPr>
        <p:blipFill>
          <a:blip r:embed="rId5"/>
          <a:stretch>
            <a:fillRect/>
          </a:stretch>
        </p:blipFill>
        <p:spPr>
          <a:xfrm>
            <a:off x="10726511" y="5401355"/>
            <a:ext cx="1362075" cy="1247775"/>
          </a:xfrm>
          <a:prstGeom prst="rect">
            <a:avLst/>
          </a:prstGeom>
        </p:spPr>
      </p:pic>
      <p:sp>
        <p:nvSpPr>
          <p:cNvPr id="11" name="CuadroTexto 10"/>
          <p:cNvSpPr txBox="1"/>
          <p:nvPr/>
        </p:nvSpPr>
        <p:spPr>
          <a:xfrm>
            <a:off x="304800" y="245132"/>
            <a:ext cx="5464628" cy="923330"/>
          </a:xfrm>
          <a:prstGeom prst="rect">
            <a:avLst/>
          </a:prstGeom>
          <a:noFill/>
        </p:spPr>
        <p:txBody>
          <a:bodyPr wrap="square" rtlCol="0">
            <a:spAutoFit/>
          </a:bodyPr>
          <a:lstStyle/>
          <a:p>
            <a:r>
              <a:rPr lang="es-DO" sz="5400" b="1" dirty="0"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CONTENIDO</a:t>
            </a:r>
            <a:endParaRPr lang="es-DO" sz="5400" b="1"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p:txBody>
      </p:sp>
      <p:pic>
        <p:nvPicPr>
          <p:cNvPr id="12" name="Imagen 11"/>
          <p:cNvPicPr>
            <a:picLocks noChangeAspect="1"/>
          </p:cNvPicPr>
          <p:nvPr/>
        </p:nvPicPr>
        <p:blipFill>
          <a:blip r:embed="rId6"/>
          <a:stretch>
            <a:fillRect/>
          </a:stretch>
        </p:blipFill>
        <p:spPr>
          <a:xfrm>
            <a:off x="174164" y="6255880"/>
            <a:ext cx="10170361" cy="602120"/>
          </a:xfrm>
          <a:prstGeom prst="rect">
            <a:avLst/>
          </a:prstGeom>
        </p:spPr>
      </p:pic>
      <p:grpSp>
        <p:nvGrpSpPr>
          <p:cNvPr id="30" name="Grupo 29"/>
          <p:cNvGrpSpPr/>
          <p:nvPr/>
        </p:nvGrpSpPr>
        <p:grpSpPr>
          <a:xfrm>
            <a:off x="304800" y="2789949"/>
            <a:ext cx="7881264" cy="523220"/>
            <a:chOff x="334785" y="2441313"/>
            <a:chExt cx="7881264" cy="523220"/>
          </a:xfrm>
        </p:grpSpPr>
        <p:sp>
          <p:nvSpPr>
            <p:cNvPr id="22" name="Rectángulo 21"/>
            <p:cNvSpPr/>
            <p:nvPr/>
          </p:nvSpPr>
          <p:spPr>
            <a:xfrm>
              <a:off x="694019" y="2441313"/>
              <a:ext cx="7522030" cy="523220"/>
            </a:xfrm>
            <a:prstGeom prst="rect">
              <a:avLst/>
            </a:prstGeom>
            <a:noFill/>
          </p:spPr>
          <p:txBody>
            <a:bodyPr wrap="square" rtlCol="0">
              <a:spAutoFit/>
            </a:bodyPr>
            <a:lstStyle/>
            <a:p>
              <a:r>
                <a:rPr lang="es-DO" sz="2800" dirty="0">
                  <a:ln w="0"/>
                  <a:solidFill>
                    <a:schemeClr val="accent5"/>
                  </a:solidFill>
                  <a:effectLst>
                    <a:outerShdw blurRad="38100" dist="19050" dir="2700000" algn="tl" rotWithShape="0">
                      <a:schemeClr val="dk1">
                        <a:alpha val="40000"/>
                      </a:schemeClr>
                    </a:outerShdw>
                  </a:effectLst>
                </a:rPr>
                <a:t>Impacto en la cadena de valor del sector público</a:t>
              </a:r>
            </a:p>
          </p:txBody>
        </p:sp>
        <p:pic>
          <p:nvPicPr>
            <p:cNvPr id="25" name="Imagen 24"/>
            <p:cNvPicPr>
              <a:picLocks noChangeAspect="1"/>
            </p:cNvPicPr>
            <p:nvPr/>
          </p:nvPicPr>
          <p:blipFill>
            <a:blip r:embed="rId7"/>
            <a:stretch>
              <a:fillRect/>
            </a:stretch>
          </p:blipFill>
          <p:spPr>
            <a:xfrm>
              <a:off x="334785" y="2495740"/>
              <a:ext cx="459880" cy="427795"/>
            </a:xfrm>
            <a:prstGeom prst="rect">
              <a:avLst/>
            </a:prstGeom>
          </p:spPr>
        </p:pic>
      </p:grpSp>
    </p:spTree>
    <p:extLst>
      <p:ext uri="{BB962C8B-B14F-4D97-AF65-F5344CB8AC3E}">
        <p14:creationId xmlns:p14="http://schemas.microsoft.com/office/powerpoint/2010/main" val="2196030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30"/>
                                        </p:tgtEl>
                                        <p:attrNameLst>
                                          <p:attrName>style.visibility</p:attrName>
                                        </p:attrNameLst>
                                      </p:cBhvr>
                                      <p:to>
                                        <p:strVal val="visible"/>
                                      </p:to>
                                    </p:set>
                                    <p:animEffect transition="in" filter="wipe(left)">
                                      <p:cBhvr>
                                        <p:cTn id="11"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upo 24"/>
          <p:cNvGrpSpPr/>
          <p:nvPr/>
        </p:nvGrpSpPr>
        <p:grpSpPr>
          <a:xfrm>
            <a:off x="0" y="1"/>
            <a:ext cx="5105400" cy="2247900"/>
            <a:chOff x="-110218" y="-43541"/>
            <a:chExt cx="10692493" cy="4524954"/>
          </a:xfrm>
        </p:grpSpPr>
        <p:pic>
          <p:nvPicPr>
            <p:cNvPr id="5" name="Imagen 4"/>
            <p:cNvPicPr>
              <a:picLocks noChangeAspect="1"/>
            </p:cNvPicPr>
            <p:nvPr/>
          </p:nvPicPr>
          <p:blipFill>
            <a:blip r:embed="rId2"/>
            <a:stretch>
              <a:fillRect/>
            </a:stretch>
          </p:blipFill>
          <p:spPr>
            <a:xfrm>
              <a:off x="0" y="71338"/>
              <a:ext cx="10582275" cy="4410075"/>
            </a:xfrm>
            <a:prstGeom prst="rect">
              <a:avLst/>
            </a:prstGeom>
          </p:spPr>
        </p:pic>
        <p:pic>
          <p:nvPicPr>
            <p:cNvPr id="6" name="Imagen 5"/>
            <p:cNvPicPr>
              <a:picLocks noChangeAspect="1"/>
            </p:cNvPicPr>
            <p:nvPr/>
          </p:nvPicPr>
          <p:blipFill>
            <a:blip r:embed="rId3"/>
            <a:stretch>
              <a:fillRect/>
            </a:stretch>
          </p:blipFill>
          <p:spPr>
            <a:xfrm>
              <a:off x="1068841" y="1206514"/>
              <a:ext cx="2184353" cy="1474334"/>
            </a:xfrm>
            <a:prstGeom prst="rect">
              <a:avLst/>
            </a:prstGeom>
          </p:spPr>
        </p:pic>
        <p:pic>
          <p:nvPicPr>
            <p:cNvPr id="7" name="Imagen 6"/>
            <p:cNvPicPr>
              <a:picLocks noChangeAspect="1"/>
            </p:cNvPicPr>
            <p:nvPr/>
          </p:nvPicPr>
          <p:blipFill rotWithShape="1">
            <a:blip r:embed="rId4"/>
            <a:srcRect r="9092" b="10848"/>
            <a:stretch/>
          </p:blipFill>
          <p:spPr>
            <a:xfrm>
              <a:off x="3785254" y="-43541"/>
              <a:ext cx="1733803" cy="1306284"/>
            </a:xfrm>
            <a:prstGeom prst="diamond">
              <a:avLst/>
            </a:prstGeom>
          </p:spPr>
        </p:pic>
        <p:pic>
          <p:nvPicPr>
            <p:cNvPr id="8" name="Imagen 7"/>
            <p:cNvPicPr>
              <a:picLocks noChangeAspect="1"/>
            </p:cNvPicPr>
            <p:nvPr/>
          </p:nvPicPr>
          <p:blipFill>
            <a:blip r:embed="rId5"/>
            <a:stretch>
              <a:fillRect/>
            </a:stretch>
          </p:blipFill>
          <p:spPr>
            <a:xfrm rot="505108">
              <a:off x="7880610" y="72838"/>
              <a:ext cx="1159041" cy="935312"/>
            </a:xfrm>
            <a:prstGeom prst="roundRect">
              <a:avLst/>
            </a:prstGeom>
          </p:spPr>
        </p:pic>
        <p:pic>
          <p:nvPicPr>
            <p:cNvPr id="9" name="Imagen 8"/>
            <p:cNvPicPr>
              <a:picLocks noChangeAspect="1"/>
            </p:cNvPicPr>
            <p:nvPr/>
          </p:nvPicPr>
          <p:blipFill>
            <a:blip r:embed="rId6"/>
            <a:stretch>
              <a:fillRect/>
            </a:stretch>
          </p:blipFill>
          <p:spPr>
            <a:xfrm>
              <a:off x="7063594" y="44082"/>
              <a:ext cx="2341662" cy="1926855"/>
            </a:xfrm>
            <a:prstGeom prst="rect">
              <a:avLst/>
            </a:prstGeom>
          </p:spPr>
        </p:pic>
        <p:pic>
          <p:nvPicPr>
            <p:cNvPr id="10" name="Imagen 9"/>
            <p:cNvPicPr>
              <a:picLocks noChangeAspect="1"/>
            </p:cNvPicPr>
            <p:nvPr/>
          </p:nvPicPr>
          <p:blipFill>
            <a:blip r:embed="rId7"/>
            <a:stretch>
              <a:fillRect/>
            </a:stretch>
          </p:blipFill>
          <p:spPr>
            <a:xfrm>
              <a:off x="39231" y="86675"/>
              <a:ext cx="10472057" cy="4345291"/>
            </a:xfrm>
            <a:prstGeom prst="rect">
              <a:avLst/>
            </a:prstGeom>
          </p:spPr>
        </p:pic>
        <p:pic>
          <p:nvPicPr>
            <p:cNvPr id="11" name="Imagen 10"/>
            <p:cNvPicPr>
              <a:picLocks noChangeAspect="1"/>
            </p:cNvPicPr>
            <p:nvPr/>
          </p:nvPicPr>
          <p:blipFill>
            <a:blip r:embed="rId8"/>
            <a:stretch>
              <a:fillRect/>
            </a:stretch>
          </p:blipFill>
          <p:spPr>
            <a:xfrm>
              <a:off x="698826" y="44082"/>
              <a:ext cx="1772837" cy="997994"/>
            </a:xfrm>
            <a:prstGeom prst="roundRect">
              <a:avLst/>
            </a:prstGeom>
          </p:spPr>
        </p:pic>
        <p:grpSp>
          <p:nvGrpSpPr>
            <p:cNvPr id="12" name="Grupo 11"/>
            <p:cNvGrpSpPr/>
            <p:nvPr/>
          </p:nvGrpSpPr>
          <p:grpSpPr>
            <a:xfrm>
              <a:off x="-110218" y="1291069"/>
              <a:ext cx="1601715" cy="2238375"/>
              <a:chOff x="1101958" y="4385970"/>
              <a:chExt cx="1601715" cy="2238375"/>
            </a:xfrm>
          </p:grpSpPr>
          <p:pic>
            <p:nvPicPr>
              <p:cNvPr id="13" name="Imagen 12"/>
              <p:cNvPicPr>
                <a:picLocks noChangeAspect="1"/>
              </p:cNvPicPr>
              <p:nvPr/>
            </p:nvPicPr>
            <p:blipFill>
              <a:blip r:embed="rId9"/>
              <a:stretch>
                <a:fillRect/>
              </a:stretch>
            </p:blipFill>
            <p:spPr>
              <a:xfrm>
                <a:off x="1101958" y="4801355"/>
                <a:ext cx="1378956" cy="1302347"/>
              </a:xfrm>
              <a:prstGeom prst="diamond">
                <a:avLst/>
              </a:prstGeom>
            </p:spPr>
          </p:pic>
          <p:pic>
            <p:nvPicPr>
              <p:cNvPr id="14" name="Imagen 13"/>
              <p:cNvPicPr>
                <a:picLocks noChangeAspect="1"/>
              </p:cNvPicPr>
              <p:nvPr/>
            </p:nvPicPr>
            <p:blipFill>
              <a:blip r:embed="rId10"/>
              <a:stretch>
                <a:fillRect/>
              </a:stretch>
            </p:blipFill>
            <p:spPr>
              <a:xfrm>
                <a:off x="1236823" y="4385970"/>
                <a:ext cx="1466850" cy="2238375"/>
              </a:xfrm>
              <a:prstGeom prst="rect">
                <a:avLst/>
              </a:prstGeom>
            </p:spPr>
          </p:pic>
        </p:grpSp>
        <p:grpSp>
          <p:nvGrpSpPr>
            <p:cNvPr id="16" name="Grupo 15"/>
            <p:cNvGrpSpPr/>
            <p:nvPr/>
          </p:nvGrpSpPr>
          <p:grpSpPr>
            <a:xfrm>
              <a:off x="5750003" y="71338"/>
              <a:ext cx="2181225" cy="2000250"/>
              <a:chOff x="5750003" y="71338"/>
              <a:chExt cx="2181225" cy="2000250"/>
            </a:xfrm>
          </p:grpSpPr>
          <p:pic>
            <p:nvPicPr>
              <p:cNvPr id="17" name="Imagen 16"/>
              <p:cNvPicPr>
                <a:picLocks noChangeAspect="1"/>
              </p:cNvPicPr>
              <p:nvPr/>
            </p:nvPicPr>
            <p:blipFill>
              <a:blip r:embed="rId11"/>
              <a:stretch>
                <a:fillRect/>
              </a:stretch>
            </p:blipFill>
            <p:spPr>
              <a:xfrm rot="1115787">
                <a:off x="6107072" y="279403"/>
                <a:ext cx="1467088" cy="1347425"/>
              </a:xfrm>
              <a:prstGeom prst="roundRect">
                <a:avLst/>
              </a:prstGeom>
            </p:spPr>
          </p:pic>
          <p:pic>
            <p:nvPicPr>
              <p:cNvPr id="18" name="Imagen 17"/>
              <p:cNvPicPr>
                <a:picLocks noChangeAspect="1"/>
              </p:cNvPicPr>
              <p:nvPr/>
            </p:nvPicPr>
            <p:blipFill>
              <a:blip r:embed="rId12"/>
              <a:stretch>
                <a:fillRect/>
              </a:stretch>
            </p:blipFill>
            <p:spPr>
              <a:xfrm>
                <a:off x="5750003" y="71338"/>
                <a:ext cx="2181225" cy="2000250"/>
              </a:xfrm>
              <a:prstGeom prst="rect">
                <a:avLst/>
              </a:prstGeom>
            </p:spPr>
          </p:pic>
        </p:grpSp>
        <p:grpSp>
          <p:nvGrpSpPr>
            <p:cNvPr id="19" name="Grupo 18"/>
            <p:cNvGrpSpPr/>
            <p:nvPr/>
          </p:nvGrpSpPr>
          <p:grpSpPr>
            <a:xfrm>
              <a:off x="8989962" y="80651"/>
              <a:ext cx="1576388" cy="1438280"/>
              <a:chOff x="789220" y="4374004"/>
              <a:chExt cx="1576388" cy="1438280"/>
            </a:xfrm>
          </p:grpSpPr>
          <p:pic>
            <p:nvPicPr>
              <p:cNvPr id="20" name="Imagen 19"/>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rot="20038390">
                <a:off x="1043368" y="4495036"/>
                <a:ext cx="765301" cy="709723"/>
              </a:xfrm>
              <a:prstGeom prst="roundRect">
                <a:avLst/>
              </a:prstGeom>
              <a:effectLst/>
            </p:spPr>
          </p:pic>
          <p:grpSp>
            <p:nvGrpSpPr>
              <p:cNvPr id="21" name="Grupo 20"/>
              <p:cNvGrpSpPr/>
              <p:nvPr/>
            </p:nvGrpSpPr>
            <p:grpSpPr>
              <a:xfrm>
                <a:off x="789220" y="4374004"/>
                <a:ext cx="1576388" cy="1438280"/>
                <a:chOff x="787725" y="4367687"/>
                <a:chExt cx="1576388" cy="1438280"/>
              </a:xfrm>
            </p:grpSpPr>
            <p:pic>
              <p:nvPicPr>
                <p:cNvPr id="23" name="Imagen 22"/>
                <p:cNvPicPr>
                  <a:picLocks noChangeAspect="1"/>
                </p:cNvPicPr>
                <p:nvPr/>
              </p:nvPicPr>
              <p:blipFill>
                <a:blip r:embed="rId14"/>
                <a:stretch>
                  <a:fillRect/>
                </a:stretch>
              </p:blipFill>
              <p:spPr>
                <a:xfrm>
                  <a:off x="1268738" y="4643917"/>
                  <a:ext cx="1095375" cy="1162050"/>
                </a:xfrm>
                <a:prstGeom prst="rect">
                  <a:avLst/>
                </a:prstGeom>
              </p:spPr>
            </p:pic>
            <p:pic>
              <p:nvPicPr>
                <p:cNvPr id="24" name="Imagen 23"/>
                <p:cNvPicPr>
                  <a:picLocks noChangeAspect="1"/>
                </p:cNvPicPr>
                <p:nvPr/>
              </p:nvPicPr>
              <p:blipFill>
                <a:blip r:embed="rId15"/>
                <a:stretch>
                  <a:fillRect/>
                </a:stretch>
              </p:blipFill>
              <p:spPr>
                <a:xfrm>
                  <a:off x="787725" y="4367687"/>
                  <a:ext cx="1028700" cy="1123950"/>
                </a:xfrm>
                <a:prstGeom prst="rect">
                  <a:avLst/>
                </a:prstGeom>
              </p:spPr>
            </p:pic>
          </p:grpSp>
          <p:pic>
            <p:nvPicPr>
              <p:cNvPr id="22" name="Imagen 21"/>
              <p:cNvPicPr>
                <a:picLocks noChangeAspect="1"/>
              </p:cNvPicPr>
              <p:nvPr/>
            </p:nvPicPr>
            <p:blipFill rotWithShape="1">
              <a:blip r:embed="rId16" cstate="print">
                <a:extLst>
                  <a:ext uri="{28A0092B-C50C-407E-A947-70E740481C1C}">
                    <a14:useLocalDpi xmlns:a14="http://schemas.microsoft.com/office/drawing/2010/main" val="0"/>
                  </a:ext>
                </a:extLst>
              </a:blip>
              <a:srcRect l="4449" r="29372"/>
              <a:stretch/>
            </p:blipFill>
            <p:spPr>
              <a:xfrm rot="20135321">
                <a:off x="1490204" y="4863012"/>
                <a:ext cx="591796" cy="612329"/>
              </a:xfrm>
              <a:prstGeom prst="roundRect">
                <a:avLst/>
              </a:prstGeom>
              <a:ln>
                <a:noFill/>
              </a:ln>
              <a:effectLst/>
            </p:spPr>
          </p:pic>
        </p:grpSp>
      </p:grpSp>
      <p:pic>
        <p:nvPicPr>
          <p:cNvPr id="26" name="Imagen 25"/>
          <p:cNvPicPr>
            <a:picLocks noChangeAspect="1"/>
          </p:cNvPicPr>
          <p:nvPr/>
        </p:nvPicPr>
        <p:blipFill>
          <a:blip r:embed="rId17"/>
          <a:stretch>
            <a:fillRect/>
          </a:stretch>
        </p:blipFill>
        <p:spPr>
          <a:xfrm>
            <a:off x="1044555" y="5999541"/>
            <a:ext cx="1741714" cy="448409"/>
          </a:xfrm>
          <a:prstGeom prst="rect">
            <a:avLst/>
          </a:prstGeom>
        </p:spPr>
      </p:pic>
      <p:pic>
        <p:nvPicPr>
          <p:cNvPr id="27" name="Imagen 26"/>
          <p:cNvPicPr>
            <a:picLocks noChangeAspect="1"/>
          </p:cNvPicPr>
          <p:nvPr/>
        </p:nvPicPr>
        <p:blipFill>
          <a:blip r:embed="rId18"/>
          <a:stretch>
            <a:fillRect/>
          </a:stretch>
        </p:blipFill>
        <p:spPr>
          <a:xfrm>
            <a:off x="2880157" y="5963205"/>
            <a:ext cx="1299482" cy="521079"/>
          </a:xfrm>
          <a:prstGeom prst="rect">
            <a:avLst/>
          </a:prstGeom>
        </p:spPr>
      </p:pic>
      <p:pic>
        <p:nvPicPr>
          <p:cNvPr id="28" name="Imagen 27"/>
          <p:cNvPicPr>
            <a:picLocks noChangeAspect="1"/>
          </p:cNvPicPr>
          <p:nvPr/>
        </p:nvPicPr>
        <p:blipFill>
          <a:blip r:embed="rId19"/>
          <a:stretch>
            <a:fillRect/>
          </a:stretch>
        </p:blipFill>
        <p:spPr>
          <a:xfrm>
            <a:off x="4386466" y="5999541"/>
            <a:ext cx="5098748" cy="582189"/>
          </a:xfrm>
          <a:prstGeom prst="rect">
            <a:avLst/>
          </a:prstGeom>
        </p:spPr>
      </p:pic>
      <p:pic>
        <p:nvPicPr>
          <p:cNvPr id="29" name="Imagen 28"/>
          <p:cNvPicPr>
            <a:picLocks noChangeAspect="1"/>
          </p:cNvPicPr>
          <p:nvPr/>
        </p:nvPicPr>
        <p:blipFill>
          <a:blip r:embed="rId20"/>
          <a:stretch>
            <a:fillRect/>
          </a:stretch>
        </p:blipFill>
        <p:spPr>
          <a:xfrm>
            <a:off x="9224430" y="6045248"/>
            <a:ext cx="2257955" cy="572914"/>
          </a:xfrm>
          <a:prstGeom prst="rect">
            <a:avLst/>
          </a:prstGeom>
        </p:spPr>
      </p:pic>
      <p:sp>
        <p:nvSpPr>
          <p:cNvPr id="30" name="Forma libre 29"/>
          <p:cNvSpPr/>
          <p:nvPr/>
        </p:nvSpPr>
        <p:spPr>
          <a:xfrm flipV="1">
            <a:off x="5181776" y="292976"/>
            <a:ext cx="6857825" cy="45719"/>
          </a:xfrm>
          <a:custGeom>
            <a:avLst/>
            <a:gdLst>
              <a:gd name="connsiteX0" fmla="*/ 0 w 6994358"/>
              <a:gd name="connsiteY0" fmla="*/ 0 h 0"/>
              <a:gd name="connsiteX1" fmla="*/ 6994358 w 6994358"/>
              <a:gd name="connsiteY1" fmla="*/ 0 h 0"/>
              <a:gd name="connsiteX2" fmla="*/ 6994358 w 6994358"/>
              <a:gd name="connsiteY2" fmla="*/ 0 h 0"/>
            </a:gdLst>
            <a:ahLst/>
            <a:cxnLst>
              <a:cxn ang="0">
                <a:pos x="connsiteX0" y="connsiteY0"/>
              </a:cxn>
              <a:cxn ang="0">
                <a:pos x="connsiteX1" y="connsiteY1"/>
              </a:cxn>
              <a:cxn ang="0">
                <a:pos x="connsiteX2" y="connsiteY2"/>
              </a:cxn>
            </a:cxnLst>
            <a:rect l="l" t="t" r="r" b="b"/>
            <a:pathLst>
              <a:path w="6994358">
                <a:moveTo>
                  <a:pt x="0" y="0"/>
                </a:moveTo>
                <a:lnTo>
                  <a:pt x="6994358" y="0"/>
                </a:lnTo>
                <a:lnTo>
                  <a:pt x="6994358" y="0"/>
                </a:lnTo>
              </a:path>
            </a:pathLst>
          </a:custGeom>
          <a:solidFill>
            <a:srgbClr val="002060"/>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DO"/>
          </a:p>
        </p:txBody>
      </p:sp>
      <p:sp>
        <p:nvSpPr>
          <p:cNvPr id="31" name="Forma libre 30"/>
          <p:cNvSpPr/>
          <p:nvPr/>
        </p:nvSpPr>
        <p:spPr>
          <a:xfrm>
            <a:off x="5181777" y="259832"/>
            <a:ext cx="6857824" cy="45719"/>
          </a:xfrm>
          <a:custGeom>
            <a:avLst/>
            <a:gdLst>
              <a:gd name="connsiteX0" fmla="*/ 0 w 6994358"/>
              <a:gd name="connsiteY0" fmla="*/ 0 h 0"/>
              <a:gd name="connsiteX1" fmla="*/ 6994358 w 6994358"/>
              <a:gd name="connsiteY1" fmla="*/ 0 h 0"/>
              <a:gd name="connsiteX2" fmla="*/ 6994358 w 6994358"/>
              <a:gd name="connsiteY2" fmla="*/ 0 h 0"/>
            </a:gdLst>
            <a:ahLst/>
            <a:cxnLst>
              <a:cxn ang="0">
                <a:pos x="connsiteX0" y="connsiteY0"/>
              </a:cxn>
              <a:cxn ang="0">
                <a:pos x="connsiteX1" y="connsiteY1"/>
              </a:cxn>
              <a:cxn ang="0">
                <a:pos x="connsiteX2" y="connsiteY2"/>
              </a:cxn>
            </a:cxnLst>
            <a:rect l="l" t="t" r="r" b="b"/>
            <a:pathLst>
              <a:path w="6994358">
                <a:moveTo>
                  <a:pt x="0" y="0"/>
                </a:moveTo>
                <a:lnTo>
                  <a:pt x="6994358" y="0"/>
                </a:lnTo>
                <a:lnTo>
                  <a:pt x="6994358" y="0"/>
                </a:lnTo>
              </a:path>
            </a:pathLst>
          </a:cu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DO"/>
          </a:p>
        </p:txBody>
      </p:sp>
      <p:sp>
        <p:nvSpPr>
          <p:cNvPr id="32" name="CuadroTexto 31"/>
          <p:cNvSpPr txBox="1"/>
          <p:nvPr/>
        </p:nvSpPr>
        <p:spPr>
          <a:xfrm>
            <a:off x="3061384" y="1786154"/>
            <a:ext cx="6661289" cy="584775"/>
          </a:xfrm>
          <a:prstGeom prst="rect">
            <a:avLst/>
          </a:prstGeom>
          <a:noFill/>
        </p:spPr>
        <p:txBody>
          <a:bodyPr wrap="square" rtlCol="0">
            <a:spAutoFit/>
          </a:bodyPr>
          <a:lstStyle/>
          <a:p>
            <a:pPr algn="ctr"/>
            <a:r>
              <a:rPr lang="es-DO" sz="3200" b="1" dirty="0">
                <a:ln w="0"/>
                <a:solidFill>
                  <a:schemeClr val="dk1"/>
                </a:solidFill>
                <a:effectLst>
                  <a:outerShdw blurRad="38100" dist="19050" dir="2700000" algn="tl" rotWithShape="0">
                    <a:schemeClr val="dk1">
                      <a:alpha val="40000"/>
                    </a:schemeClr>
                  </a:outerShdw>
                </a:effectLst>
              </a:rPr>
              <a:t>Cadena de valor del sector </a:t>
            </a:r>
            <a:r>
              <a:rPr lang="es-DO" sz="3200" b="1" dirty="0" smtClean="0">
                <a:ln w="0"/>
                <a:solidFill>
                  <a:schemeClr val="dk1"/>
                </a:solidFill>
                <a:effectLst>
                  <a:outerShdw blurRad="38100" dist="19050" dir="2700000" algn="tl" rotWithShape="0">
                    <a:schemeClr val="dk1">
                      <a:alpha val="40000"/>
                    </a:schemeClr>
                  </a:outerShdw>
                </a:effectLst>
              </a:rPr>
              <a:t>público?</a:t>
            </a:r>
            <a:endParaRPr lang="es-DO" sz="3200" b="1" dirty="0">
              <a:ln w="0"/>
              <a:solidFill>
                <a:schemeClr val="dk1"/>
              </a:solidFill>
              <a:effectLst>
                <a:outerShdw blurRad="38100" dist="19050" dir="2700000" algn="tl" rotWithShape="0">
                  <a:schemeClr val="dk1">
                    <a:alpha val="40000"/>
                  </a:schemeClr>
                </a:outerShdw>
              </a:effectLst>
            </a:endParaRPr>
          </a:p>
        </p:txBody>
      </p:sp>
      <p:sp>
        <p:nvSpPr>
          <p:cNvPr id="38" name="CuadroTexto 37"/>
          <p:cNvSpPr txBox="1"/>
          <p:nvPr/>
        </p:nvSpPr>
        <p:spPr>
          <a:xfrm>
            <a:off x="1457015" y="1225365"/>
            <a:ext cx="9870028" cy="707886"/>
          </a:xfrm>
          <a:prstGeom prst="rect">
            <a:avLst/>
          </a:prstGeom>
          <a:noFill/>
        </p:spPr>
        <p:txBody>
          <a:bodyPr wrap="square" rtlCol="0">
            <a:spAutoFit/>
          </a:bodyPr>
          <a:lstStyle/>
          <a:p>
            <a:pPr algn="ctr"/>
            <a:r>
              <a:rPr lang="es-DO" sz="4000" b="1" dirty="0" smtClean="0">
                <a:solidFill>
                  <a:srgbClr val="C00000"/>
                </a:solidFill>
                <a:latin typeface="Bradley Hand ITC" panose="03070402050302030203" pitchFamily="66" charset="0"/>
                <a:ea typeface="Times New Roman" panose="02020603050405020304" pitchFamily="18" charset="0"/>
                <a:cs typeface="Times New Roman" panose="02020603050405020304" pitchFamily="18" charset="0"/>
              </a:rPr>
              <a:t>Volvamos aquí… recuerdan la</a:t>
            </a:r>
            <a:endParaRPr lang="es-DO" sz="4000" b="1" dirty="0">
              <a:solidFill>
                <a:srgbClr val="C00000"/>
              </a:solidFill>
              <a:latin typeface="Bradley Hand ITC" panose="03070402050302030203" pitchFamily="66" charset="0"/>
              <a:ea typeface="Times New Roman" panose="02020603050405020304" pitchFamily="18" charset="0"/>
              <a:cs typeface="Times New Roman" panose="02020603050405020304" pitchFamily="18" charset="0"/>
            </a:endParaRPr>
          </a:p>
        </p:txBody>
      </p:sp>
      <p:sp>
        <p:nvSpPr>
          <p:cNvPr id="39" name="CuadroTexto 38"/>
          <p:cNvSpPr txBox="1"/>
          <p:nvPr/>
        </p:nvSpPr>
        <p:spPr>
          <a:xfrm>
            <a:off x="3839591" y="335974"/>
            <a:ext cx="8272895" cy="646331"/>
          </a:xfrm>
          <a:prstGeom prst="rect">
            <a:avLst/>
          </a:prstGeom>
          <a:noFill/>
        </p:spPr>
        <p:txBody>
          <a:bodyPr wrap="square" rtlCol="0">
            <a:spAutoFit/>
          </a:bodyPr>
          <a:lstStyle/>
          <a:p>
            <a:pPr algn="r"/>
            <a:r>
              <a:rPr lang="es-DO" sz="3600" b="1" dirty="0"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IMPACTO CADENA DE VALOR DEL SP</a:t>
            </a:r>
            <a:endParaRPr lang="es-DO" sz="3600" b="1"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p:txBody>
      </p:sp>
      <p:sp>
        <p:nvSpPr>
          <p:cNvPr id="50" name="Proceso 49"/>
          <p:cNvSpPr/>
          <p:nvPr/>
        </p:nvSpPr>
        <p:spPr>
          <a:xfrm>
            <a:off x="0" y="5671457"/>
            <a:ext cx="12192000" cy="1186543"/>
          </a:xfrm>
          <a:prstGeom prst="flowChartProces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DO"/>
          </a:p>
        </p:txBody>
      </p:sp>
      <p:pic>
        <p:nvPicPr>
          <p:cNvPr id="3" name="Imagen 2"/>
          <p:cNvPicPr>
            <a:picLocks noChangeAspect="1"/>
          </p:cNvPicPr>
          <p:nvPr/>
        </p:nvPicPr>
        <p:blipFill>
          <a:blip r:embed="rId21"/>
          <a:stretch>
            <a:fillRect/>
          </a:stretch>
        </p:blipFill>
        <p:spPr>
          <a:xfrm>
            <a:off x="2880157" y="2454180"/>
            <a:ext cx="7591425" cy="4040254"/>
          </a:xfrm>
          <a:prstGeom prst="rect">
            <a:avLst/>
          </a:prstGeom>
        </p:spPr>
      </p:pic>
      <p:grpSp>
        <p:nvGrpSpPr>
          <p:cNvPr id="40" name="Grupo 39"/>
          <p:cNvGrpSpPr/>
          <p:nvPr/>
        </p:nvGrpSpPr>
        <p:grpSpPr>
          <a:xfrm>
            <a:off x="1044555" y="4294577"/>
            <a:ext cx="1915886" cy="1023257"/>
            <a:chOff x="500744" y="4428455"/>
            <a:chExt cx="1915886" cy="1023257"/>
          </a:xfrm>
        </p:grpSpPr>
        <p:sp>
          <p:nvSpPr>
            <p:cNvPr id="4" name="Llamada rectangular 3"/>
            <p:cNvSpPr/>
            <p:nvPr/>
          </p:nvSpPr>
          <p:spPr>
            <a:xfrm>
              <a:off x="500744" y="4428455"/>
              <a:ext cx="1915886" cy="1023257"/>
            </a:xfrm>
            <a:prstGeom prst="wedgeRectCallout">
              <a:avLst>
                <a:gd name="adj1" fmla="val 71781"/>
                <a:gd name="adj2" fmla="val 48670"/>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DO" b="1"/>
            </a:p>
          </p:txBody>
        </p:sp>
        <p:sp>
          <p:nvSpPr>
            <p:cNvPr id="2" name="CuadroTexto 1"/>
            <p:cNvSpPr txBox="1"/>
            <p:nvPr/>
          </p:nvSpPr>
          <p:spPr>
            <a:xfrm>
              <a:off x="511631" y="4491227"/>
              <a:ext cx="1824715" cy="923330"/>
            </a:xfrm>
            <a:prstGeom prst="rect">
              <a:avLst/>
            </a:prstGeom>
            <a:noFill/>
          </p:spPr>
          <p:txBody>
            <a:bodyPr wrap="square" rtlCol="0">
              <a:spAutoFit/>
            </a:bodyPr>
            <a:lstStyle/>
            <a:p>
              <a:pPr algn="ctr"/>
              <a:r>
                <a:rPr lang="es-DO" b="1" dirty="0" smtClean="0">
                  <a:solidFill>
                    <a:schemeClr val="bg1"/>
                  </a:solidFill>
                </a:rPr>
                <a:t>Las instituciones necesitan recursos</a:t>
              </a:r>
              <a:endParaRPr lang="es-DO" b="1" dirty="0">
                <a:solidFill>
                  <a:schemeClr val="bg1"/>
                </a:solidFill>
              </a:endParaRPr>
            </a:p>
          </p:txBody>
        </p:sp>
      </p:grpSp>
      <p:grpSp>
        <p:nvGrpSpPr>
          <p:cNvPr id="41" name="Grupo 40"/>
          <p:cNvGrpSpPr/>
          <p:nvPr/>
        </p:nvGrpSpPr>
        <p:grpSpPr>
          <a:xfrm>
            <a:off x="2234232" y="3097427"/>
            <a:ext cx="1979631" cy="1023257"/>
            <a:chOff x="471223" y="4428455"/>
            <a:chExt cx="1979631" cy="1023257"/>
          </a:xfrm>
        </p:grpSpPr>
        <p:sp>
          <p:nvSpPr>
            <p:cNvPr id="42" name="Llamada rectangular 41"/>
            <p:cNvSpPr/>
            <p:nvPr/>
          </p:nvSpPr>
          <p:spPr>
            <a:xfrm>
              <a:off x="500744" y="4428455"/>
              <a:ext cx="1915886" cy="1023257"/>
            </a:xfrm>
            <a:prstGeom prst="wedgeRectCallout">
              <a:avLst>
                <a:gd name="adj1" fmla="val 71781"/>
                <a:gd name="adj2" fmla="val 48670"/>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DO" b="1"/>
            </a:p>
          </p:txBody>
        </p:sp>
        <p:sp>
          <p:nvSpPr>
            <p:cNvPr id="43" name="CuadroTexto 42"/>
            <p:cNvSpPr txBox="1"/>
            <p:nvPr/>
          </p:nvSpPr>
          <p:spPr>
            <a:xfrm>
              <a:off x="471223" y="4463261"/>
              <a:ext cx="1979631" cy="923330"/>
            </a:xfrm>
            <a:prstGeom prst="rect">
              <a:avLst/>
            </a:prstGeom>
            <a:noFill/>
          </p:spPr>
          <p:txBody>
            <a:bodyPr wrap="square" rtlCol="0">
              <a:spAutoFit/>
            </a:bodyPr>
            <a:lstStyle/>
            <a:p>
              <a:pPr algn="ctr"/>
              <a:r>
                <a:rPr lang="es-DO" b="1" dirty="0" smtClean="0">
                  <a:solidFill>
                    <a:schemeClr val="bg1"/>
                  </a:solidFill>
                </a:rPr>
                <a:t>Con estos recursos, realizan operaciones</a:t>
              </a:r>
              <a:endParaRPr lang="es-DO" b="1" dirty="0">
                <a:solidFill>
                  <a:schemeClr val="bg1"/>
                </a:solidFill>
              </a:endParaRPr>
            </a:p>
          </p:txBody>
        </p:sp>
      </p:grpSp>
      <p:grpSp>
        <p:nvGrpSpPr>
          <p:cNvPr id="44" name="Grupo 43"/>
          <p:cNvGrpSpPr/>
          <p:nvPr/>
        </p:nvGrpSpPr>
        <p:grpSpPr>
          <a:xfrm>
            <a:off x="5881623" y="3528712"/>
            <a:ext cx="1922959" cy="1477328"/>
            <a:chOff x="493671" y="4385524"/>
            <a:chExt cx="1922959" cy="1477328"/>
          </a:xfrm>
        </p:grpSpPr>
        <p:sp>
          <p:nvSpPr>
            <p:cNvPr id="45" name="Llamada rectangular 44"/>
            <p:cNvSpPr/>
            <p:nvPr/>
          </p:nvSpPr>
          <p:spPr>
            <a:xfrm>
              <a:off x="500744" y="4428455"/>
              <a:ext cx="1915886" cy="1423060"/>
            </a:xfrm>
            <a:prstGeom prst="wedgeRectCallout">
              <a:avLst>
                <a:gd name="adj1" fmla="val 10986"/>
                <a:gd name="adj2" fmla="val 72608"/>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DO" b="1"/>
            </a:p>
          </p:txBody>
        </p:sp>
        <p:sp>
          <p:nvSpPr>
            <p:cNvPr id="46" name="CuadroTexto 45"/>
            <p:cNvSpPr txBox="1"/>
            <p:nvPr/>
          </p:nvSpPr>
          <p:spPr>
            <a:xfrm>
              <a:off x="493671" y="4385524"/>
              <a:ext cx="1824715" cy="1477328"/>
            </a:xfrm>
            <a:prstGeom prst="rect">
              <a:avLst/>
            </a:prstGeom>
            <a:noFill/>
          </p:spPr>
          <p:txBody>
            <a:bodyPr wrap="square" rtlCol="0">
              <a:spAutoFit/>
            </a:bodyPr>
            <a:lstStyle/>
            <a:p>
              <a:pPr algn="ctr"/>
              <a:r>
                <a:rPr lang="es-DO" b="1" dirty="0" smtClean="0">
                  <a:solidFill>
                    <a:schemeClr val="bg1"/>
                  </a:solidFill>
                </a:rPr>
                <a:t>Con las operaciones transforman los recursos en productos</a:t>
              </a:r>
              <a:endParaRPr lang="es-DO" b="1" dirty="0">
                <a:solidFill>
                  <a:schemeClr val="bg1"/>
                </a:solidFill>
              </a:endParaRPr>
            </a:p>
          </p:txBody>
        </p:sp>
      </p:grpSp>
      <p:grpSp>
        <p:nvGrpSpPr>
          <p:cNvPr id="47" name="Grupo 46"/>
          <p:cNvGrpSpPr/>
          <p:nvPr/>
        </p:nvGrpSpPr>
        <p:grpSpPr>
          <a:xfrm>
            <a:off x="8065839" y="3484027"/>
            <a:ext cx="2264704" cy="1200330"/>
            <a:chOff x="500744" y="4418305"/>
            <a:chExt cx="1915886" cy="1055899"/>
          </a:xfrm>
        </p:grpSpPr>
        <p:sp>
          <p:nvSpPr>
            <p:cNvPr id="48" name="Llamada rectangular 47"/>
            <p:cNvSpPr/>
            <p:nvPr/>
          </p:nvSpPr>
          <p:spPr>
            <a:xfrm>
              <a:off x="500744" y="4428455"/>
              <a:ext cx="1915886" cy="1023257"/>
            </a:xfrm>
            <a:prstGeom prst="wedgeRectCallout">
              <a:avLst>
                <a:gd name="adj1" fmla="val -10557"/>
                <a:gd name="adj2" fmla="val 107645"/>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DO" b="1"/>
            </a:p>
          </p:txBody>
        </p:sp>
        <p:sp>
          <p:nvSpPr>
            <p:cNvPr id="49" name="CuadroTexto 48"/>
            <p:cNvSpPr txBox="1"/>
            <p:nvPr/>
          </p:nvSpPr>
          <p:spPr>
            <a:xfrm>
              <a:off x="546329" y="4418305"/>
              <a:ext cx="1824715" cy="1055899"/>
            </a:xfrm>
            <a:prstGeom prst="rect">
              <a:avLst/>
            </a:prstGeom>
            <a:noFill/>
          </p:spPr>
          <p:txBody>
            <a:bodyPr wrap="square" rtlCol="0">
              <a:spAutoFit/>
            </a:bodyPr>
            <a:lstStyle/>
            <a:p>
              <a:pPr algn="ctr"/>
              <a:r>
                <a:rPr lang="es-DO" b="1" dirty="0" smtClean="0">
                  <a:solidFill>
                    <a:schemeClr val="bg1"/>
                  </a:solidFill>
                </a:rPr>
                <a:t>Con estos productos satisfacen las necesidades de la sociedad</a:t>
              </a:r>
              <a:endParaRPr lang="es-DO" b="1" dirty="0">
                <a:solidFill>
                  <a:schemeClr val="bg1"/>
                </a:solidFill>
              </a:endParaRPr>
            </a:p>
          </p:txBody>
        </p:sp>
      </p:grpSp>
    </p:spTree>
    <p:extLst>
      <p:ext uri="{BB962C8B-B14F-4D97-AF65-F5344CB8AC3E}">
        <p14:creationId xmlns:p14="http://schemas.microsoft.com/office/powerpoint/2010/main" val="1957587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wipe(up)">
                                      <p:cBhvr>
                                        <p:cTn id="7" dur="500"/>
                                        <p:tgtEl>
                                          <p:spTgt spid="38"/>
                                        </p:tgtEl>
                                      </p:cBhvr>
                                    </p:animEffect>
                                  </p:childTnLst>
                                </p:cTn>
                              </p:par>
                            </p:childTnLst>
                          </p:cTn>
                        </p:par>
                        <p:par>
                          <p:cTn id="8" fill="hold">
                            <p:stCondLst>
                              <p:cond delay="500"/>
                            </p:stCondLst>
                            <p:childTnLst>
                              <p:par>
                                <p:cTn id="9" presetID="10" presetClass="entr" presetSubtype="0" fill="hold" grpId="0" nodeType="afterEffect">
                                  <p:stCondLst>
                                    <p:cond delay="500"/>
                                  </p:stCondLst>
                                  <p:childTnLst>
                                    <p:set>
                                      <p:cBhvr>
                                        <p:cTn id="10" dur="1" fill="hold">
                                          <p:stCondLst>
                                            <p:cond delay="0"/>
                                          </p:stCondLst>
                                        </p:cTn>
                                        <p:tgtEl>
                                          <p:spTgt spid="32"/>
                                        </p:tgtEl>
                                        <p:attrNameLst>
                                          <p:attrName>style.visibility</p:attrName>
                                        </p:attrNameLst>
                                      </p:cBhvr>
                                      <p:to>
                                        <p:strVal val="visible"/>
                                      </p:to>
                                    </p:set>
                                    <p:animEffect transition="in" filter="fade">
                                      <p:cBhvr>
                                        <p:cTn id="11" dur="500"/>
                                        <p:tgtEl>
                                          <p:spTgt spid="32"/>
                                        </p:tgtEl>
                                      </p:cBhvr>
                                    </p:animEffect>
                                  </p:childTnLst>
                                </p:cTn>
                              </p:par>
                            </p:childTnLst>
                          </p:cTn>
                        </p:par>
                        <p:par>
                          <p:cTn id="12" fill="hold">
                            <p:stCondLst>
                              <p:cond delay="1500"/>
                            </p:stCondLst>
                            <p:childTnLst>
                              <p:par>
                                <p:cTn id="13" presetID="10" presetClass="entr" presetSubtype="0" fill="hold"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2" fill="hold" nodeType="clickEffect">
                                  <p:stCondLst>
                                    <p:cond delay="0"/>
                                  </p:stCondLst>
                                  <p:childTnLst>
                                    <p:set>
                                      <p:cBhvr>
                                        <p:cTn id="19" dur="1" fill="hold">
                                          <p:stCondLst>
                                            <p:cond delay="0"/>
                                          </p:stCondLst>
                                        </p:cTn>
                                        <p:tgtEl>
                                          <p:spTgt spid="40"/>
                                        </p:tgtEl>
                                        <p:attrNameLst>
                                          <p:attrName>style.visibility</p:attrName>
                                        </p:attrNameLst>
                                      </p:cBhvr>
                                      <p:to>
                                        <p:strVal val="visible"/>
                                      </p:to>
                                    </p:set>
                                    <p:animEffect transition="in" filter="wipe(right)">
                                      <p:cBhvr>
                                        <p:cTn id="20" dur="500"/>
                                        <p:tgtEl>
                                          <p:spTgt spid="40"/>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2" fill="hold" nodeType="clickEffect">
                                  <p:stCondLst>
                                    <p:cond delay="0"/>
                                  </p:stCondLst>
                                  <p:childTnLst>
                                    <p:set>
                                      <p:cBhvr>
                                        <p:cTn id="24" dur="1" fill="hold">
                                          <p:stCondLst>
                                            <p:cond delay="0"/>
                                          </p:stCondLst>
                                        </p:cTn>
                                        <p:tgtEl>
                                          <p:spTgt spid="41"/>
                                        </p:tgtEl>
                                        <p:attrNameLst>
                                          <p:attrName>style.visibility</p:attrName>
                                        </p:attrNameLst>
                                      </p:cBhvr>
                                      <p:to>
                                        <p:strVal val="visible"/>
                                      </p:to>
                                    </p:set>
                                    <p:animEffect transition="in" filter="wipe(right)">
                                      <p:cBhvr>
                                        <p:cTn id="25" dur="500"/>
                                        <p:tgtEl>
                                          <p:spTgt spid="41"/>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2" fill="hold" nodeType="clickEffect">
                                  <p:stCondLst>
                                    <p:cond delay="0"/>
                                  </p:stCondLst>
                                  <p:childTnLst>
                                    <p:set>
                                      <p:cBhvr>
                                        <p:cTn id="29" dur="1" fill="hold">
                                          <p:stCondLst>
                                            <p:cond delay="0"/>
                                          </p:stCondLst>
                                        </p:cTn>
                                        <p:tgtEl>
                                          <p:spTgt spid="44"/>
                                        </p:tgtEl>
                                        <p:attrNameLst>
                                          <p:attrName>style.visibility</p:attrName>
                                        </p:attrNameLst>
                                      </p:cBhvr>
                                      <p:to>
                                        <p:strVal val="visible"/>
                                      </p:to>
                                    </p:set>
                                    <p:animEffect transition="in" filter="wipe(right)">
                                      <p:cBhvr>
                                        <p:cTn id="30" dur="500"/>
                                        <p:tgtEl>
                                          <p:spTgt spid="44"/>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2" fill="hold" nodeType="clickEffect">
                                  <p:stCondLst>
                                    <p:cond delay="0"/>
                                  </p:stCondLst>
                                  <p:childTnLst>
                                    <p:set>
                                      <p:cBhvr>
                                        <p:cTn id="34" dur="1" fill="hold">
                                          <p:stCondLst>
                                            <p:cond delay="0"/>
                                          </p:stCondLst>
                                        </p:cTn>
                                        <p:tgtEl>
                                          <p:spTgt spid="47"/>
                                        </p:tgtEl>
                                        <p:attrNameLst>
                                          <p:attrName>style.visibility</p:attrName>
                                        </p:attrNameLst>
                                      </p:cBhvr>
                                      <p:to>
                                        <p:strVal val="visible"/>
                                      </p:to>
                                    </p:set>
                                    <p:animEffect transition="in" filter="wipe(right)">
                                      <p:cBhvr>
                                        <p:cTn id="35"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upo 24"/>
          <p:cNvGrpSpPr/>
          <p:nvPr/>
        </p:nvGrpSpPr>
        <p:grpSpPr>
          <a:xfrm>
            <a:off x="0" y="1"/>
            <a:ext cx="5105400" cy="2247900"/>
            <a:chOff x="-110218" y="-43541"/>
            <a:chExt cx="10692493" cy="4524954"/>
          </a:xfrm>
        </p:grpSpPr>
        <p:pic>
          <p:nvPicPr>
            <p:cNvPr id="5" name="Imagen 4"/>
            <p:cNvPicPr>
              <a:picLocks noChangeAspect="1"/>
            </p:cNvPicPr>
            <p:nvPr/>
          </p:nvPicPr>
          <p:blipFill>
            <a:blip r:embed="rId2"/>
            <a:stretch>
              <a:fillRect/>
            </a:stretch>
          </p:blipFill>
          <p:spPr>
            <a:xfrm>
              <a:off x="0" y="71338"/>
              <a:ext cx="10582275" cy="4410075"/>
            </a:xfrm>
            <a:prstGeom prst="rect">
              <a:avLst/>
            </a:prstGeom>
          </p:spPr>
        </p:pic>
        <p:pic>
          <p:nvPicPr>
            <p:cNvPr id="6" name="Imagen 5"/>
            <p:cNvPicPr>
              <a:picLocks noChangeAspect="1"/>
            </p:cNvPicPr>
            <p:nvPr/>
          </p:nvPicPr>
          <p:blipFill>
            <a:blip r:embed="rId3"/>
            <a:stretch>
              <a:fillRect/>
            </a:stretch>
          </p:blipFill>
          <p:spPr>
            <a:xfrm>
              <a:off x="1068841" y="1206514"/>
              <a:ext cx="2184353" cy="1474334"/>
            </a:xfrm>
            <a:prstGeom prst="rect">
              <a:avLst/>
            </a:prstGeom>
          </p:spPr>
        </p:pic>
        <p:pic>
          <p:nvPicPr>
            <p:cNvPr id="7" name="Imagen 6"/>
            <p:cNvPicPr>
              <a:picLocks noChangeAspect="1"/>
            </p:cNvPicPr>
            <p:nvPr/>
          </p:nvPicPr>
          <p:blipFill rotWithShape="1">
            <a:blip r:embed="rId4"/>
            <a:srcRect r="9092" b="10848"/>
            <a:stretch/>
          </p:blipFill>
          <p:spPr>
            <a:xfrm>
              <a:off x="3785254" y="-43541"/>
              <a:ext cx="1733803" cy="1306284"/>
            </a:xfrm>
            <a:prstGeom prst="diamond">
              <a:avLst/>
            </a:prstGeom>
          </p:spPr>
        </p:pic>
        <p:pic>
          <p:nvPicPr>
            <p:cNvPr id="8" name="Imagen 7"/>
            <p:cNvPicPr>
              <a:picLocks noChangeAspect="1"/>
            </p:cNvPicPr>
            <p:nvPr/>
          </p:nvPicPr>
          <p:blipFill>
            <a:blip r:embed="rId5"/>
            <a:stretch>
              <a:fillRect/>
            </a:stretch>
          </p:blipFill>
          <p:spPr>
            <a:xfrm rot="505108">
              <a:off x="7880610" y="72838"/>
              <a:ext cx="1159041" cy="935312"/>
            </a:xfrm>
            <a:prstGeom prst="roundRect">
              <a:avLst/>
            </a:prstGeom>
          </p:spPr>
        </p:pic>
        <p:pic>
          <p:nvPicPr>
            <p:cNvPr id="9" name="Imagen 8"/>
            <p:cNvPicPr>
              <a:picLocks noChangeAspect="1"/>
            </p:cNvPicPr>
            <p:nvPr/>
          </p:nvPicPr>
          <p:blipFill>
            <a:blip r:embed="rId6"/>
            <a:stretch>
              <a:fillRect/>
            </a:stretch>
          </p:blipFill>
          <p:spPr>
            <a:xfrm>
              <a:off x="7063594" y="44082"/>
              <a:ext cx="2341662" cy="1926855"/>
            </a:xfrm>
            <a:prstGeom prst="rect">
              <a:avLst/>
            </a:prstGeom>
          </p:spPr>
        </p:pic>
        <p:pic>
          <p:nvPicPr>
            <p:cNvPr id="10" name="Imagen 9"/>
            <p:cNvPicPr>
              <a:picLocks noChangeAspect="1"/>
            </p:cNvPicPr>
            <p:nvPr/>
          </p:nvPicPr>
          <p:blipFill>
            <a:blip r:embed="rId7"/>
            <a:stretch>
              <a:fillRect/>
            </a:stretch>
          </p:blipFill>
          <p:spPr>
            <a:xfrm>
              <a:off x="39231" y="86675"/>
              <a:ext cx="10472057" cy="4345291"/>
            </a:xfrm>
            <a:prstGeom prst="rect">
              <a:avLst/>
            </a:prstGeom>
          </p:spPr>
        </p:pic>
        <p:pic>
          <p:nvPicPr>
            <p:cNvPr id="11" name="Imagen 10"/>
            <p:cNvPicPr>
              <a:picLocks noChangeAspect="1"/>
            </p:cNvPicPr>
            <p:nvPr/>
          </p:nvPicPr>
          <p:blipFill>
            <a:blip r:embed="rId8"/>
            <a:stretch>
              <a:fillRect/>
            </a:stretch>
          </p:blipFill>
          <p:spPr>
            <a:xfrm>
              <a:off x="698826" y="44082"/>
              <a:ext cx="1772837" cy="997994"/>
            </a:xfrm>
            <a:prstGeom prst="roundRect">
              <a:avLst/>
            </a:prstGeom>
          </p:spPr>
        </p:pic>
        <p:grpSp>
          <p:nvGrpSpPr>
            <p:cNvPr id="12" name="Grupo 11"/>
            <p:cNvGrpSpPr/>
            <p:nvPr/>
          </p:nvGrpSpPr>
          <p:grpSpPr>
            <a:xfrm>
              <a:off x="-110218" y="1291069"/>
              <a:ext cx="1601715" cy="2238375"/>
              <a:chOff x="1101958" y="4385970"/>
              <a:chExt cx="1601715" cy="2238375"/>
            </a:xfrm>
          </p:grpSpPr>
          <p:pic>
            <p:nvPicPr>
              <p:cNvPr id="13" name="Imagen 12"/>
              <p:cNvPicPr>
                <a:picLocks noChangeAspect="1"/>
              </p:cNvPicPr>
              <p:nvPr/>
            </p:nvPicPr>
            <p:blipFill>
              <a:blip r:embed="rId9"/>
              <a:stretch>
                <a:fillRect/>
              </a:stretch>
            </p:blipFill>
            <p:spPr>
              <a:xfrm>
                <a:off x="1101958" y="4801355"/>
                <a:ext cx="1378956" cy="1302347"/>
              </a:xfrm>
              <a:prstGeom prst="diamond">
                <a:avLst/>
              </a:prstGeom>
            </p:spPr>
          </p:pic>
          <p:pic>
            <p:nvPicPr>
              <p:cNvPr id="14" name="Imagen 13"/>
              <p:cNvPicPr>
                <a:picLocks noChangeAspect="1"/>
              </p:cNvPicPr>
              <p:nvPr/>
            </p:nvPicPr>
            <p:blipFill>
              <a:blip r:embed="rId10"/>
              <a:stretch>
                <a:fillRect/>
              </a:stretch>
            </p:blipFill>
            <p:spPr>
              <a:xfrm>
                <a:off x="1236823" y="4385970"/>
                <a:ext cx="1466850" cy="2238375"/>
              </a:xfrm>
              <a:prstGeom prst="rect">
                <a:avLst/>
              </a:prstGeom>
            </p:spPr>
          </p:pic>
        </p:grpSp>
        <p:grpSp>
          <p:nvGrpSpPr>
            <p:cNvPr id="16" name="Grupo 15"/>
            <p:cNvGrpSpPr/>
            <p:nvPr/>
          </p:nvGrpSpPr>
          <p:grpSpPr>
            <a:xfrm>
              <a:off x="5750003" y="71338"/>
              <a:ext cx="2181225" cy="2000250"/>
              <a:chOff x="5750003" y="71338"/>
              <a:chExt cx="2181225" cy="2000250"/>
            </a:xfrm>
          </p:grpSpPr>
          <p:pic>
            <p:nvPicPr>
              <p:cNvPr id="17" name="Imagen 16"/>
              <p:cNvPicPr>
                <a:picLocks noChangeAspect="1"/>
              </p:cNvPicPr>
              <p:nvPr/>
            </p:nvPicPr>
            <p:blipFill>
              <a:blip r:embed="rId11"/>
              <a:stretch>
                <a:fillRect/>
              </a:stretch>
            </p:blipFill>
            <p:spPr>
              <a:xfrm rot="1115787">
                <a:off x="6107072" y="279403"/>
                <a:ext cx="1467088" cy="1347425"/>
              </a:xfrm>
              <a:prstGeom prst="roundRect">
                <a:avLst/>
              </a:prstGeom>
            </p:spPr>
          </p:pic>
          <p:pic>
            <p:nvPicPr>
              <p:cNvPr id="18" name="Imagen 17"/>
              <p:cNvPicPr>
                <a:picLocks noChangeAspect="1"/>
              </p:cNvPicPr>
              <p:nvPr/>
            </p:nvPicPr>
            <p:blipFill>
              <a:blip r:embed="rId12"/>
              <a:stretch>
                <a:fillRect/>
              </a:stretch>
            </p:blipFill>
            <p:spPr>
              <a:xfrm>
                <a:off x="5750003" y="71338"/>
                <a:ext cx="2181225" cy="2000250"/>
              </a:xfrm>
              <a:prstGeom prst="rect">
                <a:avLst/>
              </a:prstGeom>
            </p:spPr>
          </p:pic>
        </p:grpSp>
        <p:grpSp>
          <p:nvGrpSpPr>
            <p:cNvPr id="19" name="Grupo 18"/>
            <p:cNvGrpSpPr/>
            <p:nvPr/>
          </p:nvGrpSpPr>
          <p:grpSpPr>
            <a:xfrm>
              <a:off x="8989962" y="80651"/>
              <a:ext cx="1576388" cy="1438280"/>
              <a:chOff x="789220" y="4374004"/>
              <a:chExt cx="1576388" cy="1438280"/>
            </a:xfrm>
          </p:grpSpPr>
          <p:pic>
            <p:nvPicPr>
              <p:cNvPr id="20" name="Imagen 19"/>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rot="20038390">
                <a:off x="1043368" y="4495036"/>
                <a:ext cx="765301" cy="709723"/>
              </a:xfrm>
              <a:prstGeom prst="roundRect">
                <a:avLst/>
              </a:prstGeom>
              <a:effectLst/>
            </p:spPr>
          </p:pic>
          <p:grpSp>
            <p:nvGrpSpPr>
              <p:cNvPr id="21" name="Grupo 20"/>
              <p:cNvGrpSpPr/>
              <p:nvPr/>
            </p:nvGrpSpPr>
            <p:grpSpPr>
              <a:xfrm>
                <a:off x="789220" y="4374004"/>
                <a:ext cx="1576388" cy="1438280"/>
                <a:chOff x="787725" y="4367687"/>
                <a:chExt cx="1576388" cy="1438280"/>
              </a:xfrm>
            </p:grpSpPr>
            <p:pic>
              <p:nvPicPr>
                <p:cNvPr id="23" name="Imagen 22"/>
                <p:cNvPicPr>
                  <a:picLocks noChangeAspect="1"/>
                </p:cNvPicPr>
                <p:nvPr/>
              </p:nvPicPr>
              <p:blipFill>
                <a:blip r:embed="rId14"/>
                <a:stretch>
                  <a:fillRect/>
                </a:stretch>
              </p:blipFill>
              <p:spPr>
                <a:xfrm>
                  <a:off x="1268738" y="4643917"/>
                  <a:ext cx="1095375" cy="1162050"/>
                </a:xfrm>
                <a:prstGeom prst="rect">
                  <a:avLst/>
                </a:prstGeom>
              </p:spPr>
            </p:pic>
            <p:pic>
              <p:nvPicPr>
                <p:cNvPr id="24" name="Imagen 23"/>
                <p:cNvPicPr>
                  <a:picLocks noChangeAspect="1"/>
                </p:cNvPicPr>
                <p:nvPr/>
              </p:nvPicPr>
              <p:blipFill>
                <a:blip r:embed="rId15"/>
                <a:stretch>
                  <a:fillRect/>
                </a:stretch>
              </p:blipFill>
              <p:spPr>
                <a:xfrm>
                  <a:off x="787725" y="4367687"/>
                  <a:ext cx="1028700" cy="1123950"/>
                </a:xfrm>
                <a:prstGeom prst="rect">
                  <a:avLst/>
                </a:prstGeom>
              </p:spPr>
            </p:pic>
          </p:grpSp>
          <p:pic>
            <p:nvPicPr>
              <p:cNvPr id="22" name="Imagen 21"/>
              <p:cNvPicPr>
                <a:picLocks noChangeAspect="1"/>
              </p:cNvPicPr>
              <p:nvPr/>
            </p:nvPicPr>
            <p:blipFill rotWithShape="1">
              <a:blip r:embed="rId16" cstate="print">
                <a:extLst>
                  <a:ext uri="{28A0092B-C50C-407E-A947-70E740481C1C}">
                    <a14:useLocalDpi xmlns:a14="http://schemas.microsoft.com/office/drawing/2010/main" val="0"/>
                  </a:ext>
                </a:extLst>
              </a:blip>
              <a:srcRect l="4449" r="29372"/>
              <a:stretch/>
            </p:blipFill>
            <p:spPr>
              <a:xfrm rot="20135321">
                <a:off x="1490204" y="4863012"/>
                <a:ext cx="591796" cy="612329"/>
              </a:xfrm>
              <a:prstGeom prst="roundRect">
                <a:avLst/>
              </a:prstGeom>
              <a:ln>
                <a:noFill/>
              </a:ln>
              <a:effectLst/>
            </p:spPr>
          </p:pic>
        </p:grpSp>
      </p:grpSp>
      <p:pic>
        <p:nvPicPr>
          <p:cNvPr id="26" name="Imagen 25"/>
          <p:cNvPicPr>
            <a:picLocks noChangeAspect="1"/>
          </p:cNvPicPr>
          <p:nvPr/>
        </p:nvPicPr>
        <p:blipFill>
          <a:blip r:embed="rId17"/>
          <a:stretch>
            <a:fillRect/>
          </a:stretch>
        </p:blipFill>
        <p:spPr>
          <a:xfrm>
            <a:off x="1044555" y="5999541"/>
            <a:ext cx="1741714" cy="448409"/>
          </a:xfrm>
          <a:prstGeom prst="rect">
            <a:avLst/>
          </a:prstGeom>
        </p:spPr>
      </p:pic>
      <p:pic>
        <p:nvPicPr>
          <p:cNvPr id="27" name="Imagen 26"/>
          <p:cNvPicPr>
            <a:picLocks noChangeAspect="1"/>
          </p:cNvPicPr>
          <p:nvPr/>
        </p:nvPicPr>
        <p:blipFill>
          <a:blip r:embed="rId18"/>
          <a:stretch>
            <a:fillRect/>
          </a:stretch>
        </p:blipFill>
        <p:spPr>
          <a:xfrm>
            <a:off x="2880157" y="5963205"/>
            <a:ext cx="1299482" cy="521079"/>
          </a:xfrm>
          <a:prstGeom prst="rect">
            <a:avLst/>
          </a:prstGeom>
        </p:spPr>
      </p:pic>
      <p:pic>
        <p:nvPicPr>
          <p:cNvPr id="28" name="Imagen 27"/>
          <p:cNvPicPr>
            <a:picLocks noChangeAspect="1"/>
          </p:cNvPicPr>
          <p:nvPr/>
        </p:nvPicPr>
        <p:blipFill>
          <a:blip r:embed="rId19"/>
          <a:stretch>
            <a:fillRect/>
          </a:stretch>
        </p:blipFill>
        <p:spPr>
          <a:xfrm>
            <a:off x="4386466" y="5999541"/>
            <a:ext cx="5098748" cy="582189"/>
          </a:xfrm>
          <a:prstGeom prst="rect">
            <a:avLst/>
          </a:prstGeom>
        </p:spPr>
      </p:pic>
      <p:pic>
        <p:nvPicPr>
          <p:cNvPr id="29" name="Imagen 28"/>
          <p:cNvPicPr>
            <a:picLocks noChangeAspect="1"/>
          </p:cNvPicPr>
          <p:nvPr/>
        </p:nvPicPr>
        <p:blipFill>
          <a:blip r:embed="rId20"/>
          <a:stretch>
            <a:fillRect/>
          </a:stretch>
        </p:blipFill>
        <p:spPr>
          <a:xfrm>
            <a:off x="9224430" y="6045248"/>
            <a:ext cx="2257955" cy="572914"/>
          </a:xfrm>
          <a:prstGeom prst="rect">
            <a:avLst/>
          </a:prstGeom>
        </p:spPr>
      </p:pic>
      <p:sp>
        <p:nvSpPr>
          <p:cNvPr id="30" name="Forma libre 29"/>
          <p:cNvSpPr/>
          <p:nvPr/>
        </p:nvSpPr>
        <p:spPr>
          <a:xfrm flipV="1">
            <a:off x="5181776" y="292976"/>
            <a:ext cx="6857825" cy="45719"/>
          </a:xfrm>
          <a:custGeom>
            <a:avLst/>
            <a:gdLst>
              <a:gd name="connsiteX0" fmla="*/ 0 w 6994358"/>
              <a:gd name="connsiteY0" fmla="*/ 0 h 0"/>
              <a:gd name="connsiteX1" fmla="*/ 6994358 w 6994358"/>
              <a:gd name="connsiteY1" fmla="*/ 0 h 0"/>
              <a:gd name="connsiteX2" fmla="*/ 6994358 w 6994358"/>
              <a:gd name="connsiteY2" fmla="*/ 0 h 0"/>
            </a:gdLst>
            <a:ahLst/>
            <a:cxnLst>
              <a:cxn ang="0">
                <a:pos x="connsiteX0" y="connsiteY0"/>
              </a:cxn>
              <a:cxn ang="0">
                <a:pos x="connsiteX1" y="connsiteY1"/>
              </a:cxn>
              <a:cxn ang="0">
                <a:pos x="connsiteX2" y="connsiteY2"/>
              </a:cxn>
            </a:cxnLst>
            <a:rect l="l" t="t" r="r" b="b"/>
            <a:pathLst>
              <a:path w="6994358">
                <a:moveTo>
                  <a:pt x="0" y="0"/>
                </a:moveTo>
                <a:lnTo>
                  <a:pt x="6994358" y="0"/>
                </a:lnTo>
                <a:lnTo>
                  <a:pt x="6994358" y="0"/>
                </a:lnTo>
              </a:path>
            </a:pathLst>
          </a:custGeom>
          <a:solidFill>
            <a:srgbClr val="002060"/>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DO"/>
          </a:p>
        </p:txBody>
      </p:sp>
      <p:sp>
        <p:nvSpPr>
          <p:cNvPr id="31" name="Forma libre 30"/>
          <p:cNvSpPr/>
          <p:nvPr/>
        </p:nvSpPr>
        <p:spPr>
          <a:xfrm>
            <a:off x="5181777" y="259832"/>
            <a:ext cx="6857824" cy="45719"/>
          </a:xfrm>
          <a:custGeom>
            <a:avLst/>
            <a:gdLst>
              <a:gd name="connsiteX0" fmla="*/ 0 w 6994358"/>
              <a:gd name="connsiteY0" fmla="*/ 0 h 0"/>
              <a:gd name="connsiteX1" fmla="*/ 6994358 w 6994358"/>
              <a:gd name="connsiteY1" fmla="*/ 0 h 0"/>
              <a:gd name="connsiteX2" fmla="*/ 6994358 w 6994358"/>
              <a:gd name="connsiteY2" fmla="*/ 0 h 0"/>
            </a:gdLst>
            <a:ahLst/>
            <a:cxnLst>
              <a:cxn ang="0">
                <a:pos x="connsiteX0" y="connsiteY0"/>
              </a:cxn>
              <a:cxn ang="0">
                <a:pos x="connsiteX1" y="connsiteY1"/>
              </a:cxn>
              <a:cxn ang="0">
                <a:pos x="connsiteX2" y="connsiteY2"/>
              </a:cxn>
            </a:cxnLst>
            <a:rect l="l" t="t" r="r" b="b"/>
            <a:pathLst>
              <a:path w="6994358">
                <a:moveTo>
                  <a:pt x="0" y="0"/>
                </a:moveTo>
                <a:lnTo>
                  <a:pt x="6994358" y="0"/>
                </a:lnTo>
                <a:lnTo>
                  <a:pt x="6994358" y="0"/>
                </a:lnTo>
              </a:path>
            </a:pathLst>
          </a:cu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DO"/>
          </a:p>
        </p:txBody>
      </p:sp>
      <p:sp>
        <p:nvSpPr>
          <p:cNvPr id="32" name="CuadroTexto 31"/>
          <p:cNvSpPr txBox="1"/>
          <p:nvPr/>
        </p:nvSpPr>
        <p:spPr>
          <a:xfrm>
            <a:off x="3135294" y="1840711"/>
            <a:ext cx="6661289" cy="584775"/>
          </a:xfrm>
          <a:prstGeom prst="rect">
            <a:avLst/>
          </a:prstGeom>
          <a:noFill/>
        </p:spPr>
        <p:txBody>
          <a:bodyPr wrap="square" rtlCol="0">
            <a:spAutoFit/>
          </a:bodyPr>
          <a:lstStyle/>
          <a:p>
            <a:pPr algn="ctr"/>
            <a:r>
              <a:rPr lang="es-DO" sz="3200" b="1" dirty="0">
                <a:ln w="0"/>
                <a:solidFill>
                  <a:schemeClr val="dk1"/>
                </a:solidFill>
                <a:effectLst>
                  <a:outerShdw blurRad="38100" dist="19050" dir="2700000" algn="tl" rotWithShape="0">
                    <a:schemeClr val="dk1">
                      <a:alpha val="40000"/>
                    </a:schemeClr>
                  </a:outerShdw>
                </a:effectLst>
              </a:rPr>
              <a:t>Cadena de valor del sector público</a:t>
            </a:r>
          </a:p>
        </p:txBody>
      </p:sp>
      <p:sp>
        <p:nvSpPr>
          <p:cNvPr id="38" name="CuadroTexto 37"/>
          <p:cNvSpPr txBox="1"/>
          <p:nvPr/>
        </p:nvSpPr>
        <p:spPr>
          <a:xfrm>
            <a:off x="1741714" y="1233100"/>
            <a:ext cx="10043726" cy="707886"/>
          </a:xfrm>
          <a:prstGeom prst="rect">
            <a:avLst/>
          </a:prstGeom>
          <a:noFill/>
        </p:spPr>
        <p:txBody>
          <a:bodyPr wrap="square" rtlCol="0">
            <a:spAutoFit/>
          </a:bodyPr>
          <a:lstStyle/>
          <a:p>
            <a:pPr algn="ctr"/>
            <a:r>
              <a:rPr lang="es-DO" sz="4000" b="1" dirty="0" smtClean="0">
                <a:solidFill>
                  <a:srgbClr val="C00000"/>
                </a:solidFill>
                <a:latin typeface="Bradley Hand ITC" panose="03070402050302030203" pitchFamily="66" charset="0"/>
                <a:ea typeface="Times New Roman" panose="02020603050405020304" pitchFamily="18" charset="0"/>
                <a:cs typeface="Times New Roman" panose="02020603050405020304" pitchFamily="18" charset="0"/>
              </a:rPr>
              <a:t>Pues las Compras Públicas agregan este valor</a:t>
            </a:r>
            <a:endParaRPr lang="es-DO" sz="4000" b="1" dirty="0">
              <a:solidFill>
                <a:srgbClr val="C00000"/>
              </a:solidFill>
              <a:latin typeface="Bradley Hand ITC" panose="03070402050302030203" pitchFamily="66" charset="0"/>
              <a:ea typeface="Times New Roman" panose="02020603050405020304" pitchFamily="18" charset="0"/>
              <a:cs typeface="Times New Roman" panose="02020603050405020304" pitchFamily="18" charset="0"/>
            </a:endParaRPr>
          </a:p>
        </p:txBody>
      </p:sp>
      <p:sp>
        <p:nvSpPr>
          <p:cNvPr id="39" name="CuadroTexto 38"/>
          <p:cNvSpPr txBox="1"/>
          <p:nvPr/>
        </p:nvSpPr>
        <p:spPr>
          <a:xfrm>
            <a:off x="3839591" y="335974"/>
            <a:ext cx="8272895" cy="646331"/>
          </a:xfrm>
          <a:prstGeom prst="rect">
            <a:avLst/>
          </a:prstGeom>
          <a:noFill/>
        </p:spPr>
        <p:txBody>
          <a:bodyPr wrap="square" rtlCol="0">
            <a:spAutoFit/>
          </a:bodyPr>
          <a:lstStyle/>
          <a:p>
            <a:pPr algn="r"/>
            <a:r>
              <a:rPr lang="es-DO" sz="3600" b="1" dirty="0"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IMPACTO CADENA DE VALOR DEL SP</a:t>
            </a:r>
            <a:endParaRPr lang="es-DO" sz="3600" b="1"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p:txBody>
      </p:sp>
      <p:sp>
        <p:nvSpPr>
          <p:cNvPr id="50" name="Proceso 49"/>
          <p:cNvSpPr/>
          <p:nvPr/>
        </p:nvSpPr>
        <p:spPr>
          <a:xfrm>
            <a:off x="0" y="5671457"/>
            <a:ext cx="12192000" cy="1186543"/>
          </a:xfrm>
          <a:prstGeom prst="flowChartProces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DO"/>
          </a:p>
        </p:txBody>
      </p:sp>
      <p:pic>
        <p:nvPicPr>
          <p:cNvPr id="3" name="Imagen 2"/>
          <p:cNvPicPr>
            <a:picLocks noChangeAspect="1"/>
          </p:cNvPicPr>
          <p:nvPr/>
        </p:nvPicPr>
        <p:blipFill>
          <a:blip r:embed="rId21"/>
          <a:stretch>
            <a:fillRect/>
          </a:stretch>
        </p:blipFill>
        <p:spPr>
          <a:xfrm>
            <a:off x="2880157" y="2454180"/>
            <a:ext cx="7591425" cy="4040254"/>
          </a:xfrm>
          <a:prstGeom prst="rect">
            <a:avLst/>
          </a:prstGeom>
        </p:spPr>
      </p:pic>
      <p:grpSp>
        <p:nvGrpSpPr>
          <p:cNvPr id="40" name="Grupo 39"/>
          <p:cNvGrpSpPr/>
          <p:nvPr/>
        </p:nvGrpSpPr>
        <p:grpSpPr>
          <a:xfrm>
            <a:off x="902048" y="4221794"/>
            <a:ext cx="1915886" cy="2108442"/>
            <a:chOff x="500744" y="4428455"/>
            <a:chExt cx="1915886" cy="2108442"/>
          </a:xfrm>
        </p:grpSpPr>
        <p:sp>
          <p:nvSpPr>
            <p:cNvPr id="4" name="Llamada rectangular 3"/>
            <p:cNvSpPr/>
            <p:nvPr/>
          </p:nvSpPr>
          <p:spPr>
            <a:xfrm>
              <a:off x="500744" y="4428455"/>
              <a:ext cx="1915886" cy="2108442"/>
            </a:xfrm>
            <a:prstGeom prst="wedgeRectCallout">
              <a:avLst>
                <a:gd name="adj1" fmla="val 71213"/>
                <a:gd name="adj2" fmla="val 12530"/>
              </a:avLst>
            </a:prstGeom>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s-DO" b="1"/>
            </a:p>
          </p:txBody>
        </p:sp>
        <p:sp>
          <p:nvSpPr>
            <p:cNvPr id="2" name="CuadroTexto 1"/>
            <p:cNvSpPr txBox="1"/>
            <p:nvPr/>
          </p:nvSpPr>
          <p:spPr>
            <a:xfrm>
              <a:off x="511631" y="4491227"/>
              <a:ext cx="1824715" cy="2031325"/>
            </a:xfrm>
            <a:prstGeom prst="rect">
              <a:avLst/>
            </a:prstGeom>
            <a:noFill/>
          </p:spPr>
          <p:txBody>
            <a:bodyPr wrap="square" rtlCol="0">
              <a:spAutoFit/>
            </a:bodyPr>
            <a:lstStyle/>
            <a:p>
              <a:pPr algn="ctr"/>
              <a:r>
                <a:rPr lang="es-DO" b="1" dirty="0" smtClean="0">
                  <a:solidFill>
                    <a:schemeClr val="lt1"/>
                  </a:solidFill>
                </a:rPr>
                <a:t>La adquisición de Bienes servicios y obras representan un 28% a 31% de los presupuestos y un 7.2% del PIB </a:t>
              </a:r>
              <a:endParaRPr lang="es-DO" b="1" dirty="0">
                <a:solidFill>
                  <a:schemeClr val="lt1"/>
                </a:solidFill>
              </a:endParaRPr>
            </a:p>
          </p:txBody>
        </p:sp>
      </p:grpSp>
      <p:graphicFrame>
        <p:nvGraphicFramePr>
          <p:cNvPr id="51" name="Gráfico 50"/>
          <p:cNvGraphicFramePr>
            <a:graphicFrameLocks/>
          </p:cNvGraphicFramePr>
          <p:nvPr>
            <p:extLst>
              <p:ext uri="{D42A27DB-BD31-4B8C-83A1-F6EECF244321}">
                <p14:modId xmlns:p14="http://schemas.microsoft.com/office/powerpoint/2010/main" val="2215196425"/>
              </p:ext>
            </p:extLst>
          </p:nvPr>
        </p:nvGraphicFramePr>
        <p:xfrm>
          <a:off x="3208871" y="837114"/>
          <a:ext cx="7981292" cy="4368755"/>
        </p:xfrm>
        <a:graphic>
          <a:graphicData uri="http://schemas.openxmlformats.org/drawingml/2006/chart">
            <c:chart xmlns:c="http://schemas.openxmlformats.org/drawingml/2006/chart" xmlns:r="http://schemas.openxmlformats.org/officeDocument/2006/relationships" r:id="rId22"/>
          </a:graphicData>
        </a:graphic>
      </p:graphicFrame>
      <p:grpSp>
        <p:nvGrpSpPr>
          <p:cNvPr id="52" name="Grupo 51"/>
          <p:cNvGrpSpPr/>
          <p:nvPr/>
        </p:nvGrpSpPr>
        <p:grpSpPr>
          <a:xfrm>
            <a:off x="319876" y="1317169"/>
            <a:ext cx="11380340" cy="2727753"/>
            <a:chOff x="940344" y="2897374"/>
            <a:chExt cx="11380340" cy="2727753"/>
          </a:xfrm>
        </p:grpSpPr>
        <p:grpSp>
          <p:nvGrpSpPr>
            <p:cNvPr id="53" name="Grupo 52"/>
            <p:cNvGrpSpPr/>
            <p:nvPr/>
          </p:nvGrpSpPr>
          <p:grpSpPr>
            <a:xfrm>
              <a:off x="5345242" y="2897374"/>
              <a:ext cx="6975442" cy="2727753"/>
              <a:chOff x="5423684" y="2864457"/>
              <a:chExt cx="6975442" cy="2727753"/>
            </a:xfrm>
          </p:grpSpPr>
          <p:sp>
            <p:nvSpPr>
              <p:cNvPr id="56" name="Elipse 55"/>
              <p:cNvSpPr/>
              <p:nvPr/>
            </p:nvSpPr>
            <p:spPr>
              <a:xfrm rot="1595818">
                <a:off x="5718667" y="2864457"/>
                <a:ext cx="6680459" cy="2625180"/>
              </a:xfrm>
              <a:prstGeom prst="ellips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DO"/>
              </a:p>
            </p:txBody>
          </p:sp>
          <p:sp>
            <p:nvSpPr>
              <p:cNvPr id="57" name="Elipse 56"/>
              <p:cNvSpPr/>
              <p:nvPr/>
            </p:nvSpPr>
            <p:spPr>
              <a:xfrm rot="2206109">
                <a:off x="5423684" y="2876112"/>
                <a:ext cx="6680459" cy="2716098"/>
              </a:xfrm>
              <a:prstGeom prst="ellips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DO"/>
              </a:p>
            </p:txBody>
          </p:sp>
        </p:grpSp>
        <p:sp>
          <p:nvSpPr>
            <p:cNvPr id="55" name="CuadroTexto 54"/>
            <p:cNvSpPr txBox="1"/>
            <p:nvPr/>
          </p:nvSpPr>
          <p:spPr>
            <a:xfrm>
              <a:off x="940344" y="3253955"/>
              <a:ext cx="4950114" cy="1938992"/>
            </a:xfrm>
            <a:prstGeom prst="rect">
              <a:avLst/>
            </a:prstGeom>
            <a:solidFill>
              <a:schemeClr val="bg1"/>
            </a:solidFill>
          </p:spPr>
          <p:txBody>
            <a:bodyPr wrap="square" rtlCol="0">
              <a:spAutoFit/>
            </a:bodyPr>
            <a:lstStyle/>
            <a:p>
              <a:pPr algn="ctr"/>
              <a:r>
                <a:rPr lang="es-DO" sz="2400" b="1" dirty="0" smtClean="0">
                  <a:solidFill>
                    <a:srgbClr val="C00000"/>
                  </a:solidFill>
                  <a:latin typeface="Bradley Hand ITC" panose="03070402050302030203" pitchFamily="66" charset="0"/>
                </a:rPr>
                <a:t>Este poder de compra del Estado, puede ser utilizado como un </a:t>
              </a:r>
              <a:r>
                <a:rPr lang="es-DO" sz="2400" b="1" dirty="0">
                  <a:solidFill>
                    <a:srgbClr val="C00000"/>
                  </a:solidFill>
                  <a:latin typeface="Bradley Hand ITC" panose="03070402050302030203" pitchFamily="66" charset="0"/>
                </a:rPr>
                <a:t>instrumento solidario para que las MIPYME sean agentes generadoras de empleo y riquezas para los pueblos</a:t>
              </a:r>
            </a:p>
          </p:txBody>
        </p:sp>
        <p:pic>
          <p:nvPicPr>
            <p:cNvPr id="54" name="Picture 2" descr="http://estructurando.net/wp-content/uploads/2014/12/Flecha-roja.jpg"/>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rot="17851350">
              <a:off x="5926892" y="3609214"/>
              <a:ext cx="1684321" cy="168432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3" name="Grupo 32"/>
          <p:cNvGrpSpPr/>
          <p:nvPr/>
        </p:nvGrpSpPr>
        <p:grpSpPr>
          <a:xfrm>
            <a:off x="7511796" y="4448793"/>
            <a:ext cx="4527805" cy="2174658"/>
            <a:chOff x="7511796" y="4448793"/>
            <a:chExt cx="4527805" cy="2174658"/>
          </a:xfrm>
        </p:grpSpPr>
        <p:sp>
          <p:nvSpPr>
            <p:cNvPr id="15" name="Rectángulo 14"/>
            <p:cNvSpPr/>
            <p:nvPr/>
          </p:nvSpPr>
          <p:spPr>
            <a:xfrm>
              <a:off x="7511796" y="5792454"/>
              <a:ext cx="4527805" cy="830997"/>
            </a:xfrm>
            <a:prstGeom prst="rect">
              <a:avLst/>
            </a:prstGeom>
          </p:spPr>
          <p:txBody>
            <a:bodyPr wrap="square">
              <a:spAutoFit/>
            </a:bodyPr>
            <a:lstStyle/>
            <a:p>
              <a:pPr algn="ctr"/>
              <a:r>
                <a:rPr lang="es-DO" sz="2400" b="1" dirty="0" smtClean="0">
                  <a:solidFill>
                    <a:srgbClr val="FF0000"/>
                  </a:solidFill>
                  <a:latin typeface="Bradley Hand ITC" panose="03070402050302030203" pitchFamily="66" charset="0"/>
                </a:rPr>
                <a:t>Lo cual tiene un impacto directo en la sociedad</a:t>
              </a:r>
              <a:endParaRPr lang="es-DO" sz="2400" dirty="0">
                <a:solidFill>
                  <a:srgbClr val="FF0000"/>
                </a:solidFill>
              </a:endParaRPr>
            </a:p>
          </p:txBody>
        </p:sp>
        <p:pic>
          <p:nvPicPr>
            <p:cNvPr id="58" name="Picture 2" descr="http://estructurando.net/wp-content/uploads/2014/12/Flecha-roja.jpg"/>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flipH="1">
              <a:off x="10178858" y="4448793"/>
              <a:ext cx="1108906" cy="1108906"/>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347579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wipe(up)">
                                      <p:cBhvr>
                                        <p:cTn id="7" dur="500"/>
                                        <p:tgtEl>
                                          <p:spTgt spid="3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40"/>
                                        </p:tgtEl>
                                        <p:attrNameLst>
                                          <p:attrName>style.visibility</p:attrName>
                                        </p:attrNameLst>
                                      </p:cBhvr>
                                      <p:to>
                                        <p:strVal val="visible"/>
                                      </p:to>
                                    </p:set>
                                    <p:animEffect transition="in" filter="wipe(right)">
                                      <p:cBhvr>
                                        <p:cTn id="12" dur="500"/>
                                        <p:tgtEl>
                                          <p:spTgt spid="40"/>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1" nodeType="clickEffect">
                                  <p:stCondLst>
                                    <p:cond delay="0"/>
                                  </p:stCondLst>
                                  <p:childTnLst>
                                    <p:set>
                                      <p:cBhvr>
                                        <p:cTn id="16" dur="1" fill="hold">
                                          <p:stCondLst>
                                            <p:cond delay="0"/>
                                          </p:stCondLst>
                                        </p:cTn>
                                        <p:tgtEl>
                                          <p:spTgt spid="38"/>
                                        </p:tgtEl>
                                        <p:attrNameLst>
                                          <p:attrName>style.visibility</p:attrName>
                                        </p:attrNameLst>
                                      </p:cBhvr>
                                      <p:to>
                                        <p:strVal val="hidden"/>
                                      </p:to>
                                    </p:set>
                                  </p:childTnLst>
                                </p:cTn>
                              </p:par>
                            </p:childTnLst>
                          </p:cTn>
                        </p:par>
                        <p:par>
                          <p:cTn id="17" fill="hold">
                            <p:stCondLst>
                              <p:cond delay="0"/>
                            </p:stCondLst>
                            <p:childTnLst>
                              <p:par>
                                <p:cTn id="18" presetID="10" presetClass="entr" presetSubtype="0" fill="hold" grpId="0" nodeType="afterEffect">
                                  <p:stCondLst>
                                    <p:cond delay="0"/>
                                  </p:stCondLst>
                                  <p:childTnLst>
                                    <p:set>
                                      <p:cBhvr>
                                        <p:cTn id="19" dur="1" fill="hold">
                                          <p:stCondLst>
                                            <p:cond delay="0"/>
                                          </p:stCondLst>
                                        </p:cTn>
                                        <p:tgtEl>
                                          <p:spTgt spid="51"/>
                                        </p:tgtEl>
                                        <p:attrNameLst>
                                          <p:attrName>style.visibility</p:attrName>
                                        </p:attrNameLst>
                                      </p:cBhvr>
                                      <p:to>
                                        <p:strVal val="visible"/>
                                      </p:to>
                                    </p:set>
                                    <p:animEffect transition="in" filter="fade">
                                      <p:cBhvr>
                                        <p:cTn id="20" dur="500"/>
                                        <p:tgtEl>
                                          <p:spTgt spid="51"/>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33"/>
                                        </p:tgtEl>
                                        <p:attrNameLst>
                                          <p:attrName>style.visibility</p:attrName>
                                        </p:attrNameLst>
                                      </p:cBhvr>
                                      <p:to>
                                        <p:strVal val="visible"/>
                                      </p:to>
                                    </p:set>
                                    <p:animEffect transition="in" filter="fade">
                                      <p:cBhvr>
                                        <p:cTn id="29"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38" grpId="1"/>
      <p:bldGraphic spid="51" grpId="0">
        <p:bldAsOne/>
      </p:bldGraphic>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upo 24"/>
          <p:cNvGrpSpPr/>
          <p:nvPr/>
        </p:nvGrpSpPr>
        <p:grpSpPr>
          <a:xfrm>
            <a:off x="0" y="1"/>
            <a:ext cx="5105400" cy="2247900"/>
            <a:chOff x="-110218" y="-43541"/>
            <a:chExt cx="10692493" cy="4524954"/>
          </a:xfrm>
        </p:grpSpPr>
        <p:pic>
          <p:nvPicPr>
            <p:cNvPr id="5" name="Imagen 4"/>
            <p:cNvPicPr>
              <a:picLocks noChangeAspect="1"/>
            </p:cNvPicPr>
            <p:nvPr/>
          </p:nvPicPr>
          <p:blipFill>
            <a:blip r:embed="rId2"/>
            <a:stretch>
              <a:fillRect/>
            </a:stretch>
          </p:blipFill>
          <p:spPr>
            <a:xfrm>
              <a:off x="0" y="71338"/>
              <a:ext cx="10582275" cy="4410075"/>
            </a:xfrm>
            <a:prstGeom prst="rect">
              <a:avLst/>
            </a:prstGeom>
          </p:spPr>
        </p:pic>
        <p:pic>
          <p:nvPicPr>
            <p:cNvPr id="6" name="Imagen 5"/>
            <p:cNvPicPr>
              <a:picLocks noChangeAspect="1"/>
            </p:cNvPicPr>
            <p:nvPr/>
          </p:nvPicPr>
          <p:blipFill>
            <a:blip r:embed="rId3"/>
            <a:stretch>
              <a:fillRect/>
            </a:stretch>
          </p:blipFill>
          <p:spPr>
            <a:xfrm>
              <a:off x="1068841" y="1206514"/>
              <a:ext cx="2184353" cy="1474334"/>
            </a:xfrm>
            <a:prstGeom prst="rect">
              <a:avLst/>
            </a:prstGeom>
          </p:spPr>
        </p:pic>
        <p:pic>
          <p:nvPicPr>
            <p:cNvPr id="7" name="Imagen 6"/>
            <p:cNvPicPr>
              <a:picLocks noChangeAspect="1"/>
            </p:cNvPicPr>
            <p:nvPr/>
          </p:nvPicPr>
          <p:blipFill rotWithShape="1">
            <a:blip r:embed="rId4"/>
            <a:srcRect r="9092" b="10848"/>
            <a:stretch/>
          </p:blipFill>
          <p:spPr>
            <a:xfrm>
              <a:off x="3785254" y="-43541"/>
              <a:ext cx="1733803" cy="1306284"/>
            </a:xfrm>
            <a:prstGeom prst="diamond">
              <a:avLst/>
            </a:prstGeom>
          </p:spPr>
        </p:pic>
        <p:pic>
          <p:nvPicPr>
            <p:cNvPr id="8" name="Imagen 7"/>
            <p:cNvPicPr>
              <a:picLocks noChangeAspect="1"/>
            </p:cNvPicPr>
            <p:nvPr/>
          </p:nvPicPr>
          <p:blipFill>
            <a:blip r:embed="rId5"/>
            <a:stretch>
              <a:fillRect/>
            </a:stretch>
          </p:blipFill>
          <p:spPr>
            <a:xfrm rot="505108">
              <a:off x="7880610" y="72838"/>
              <a:ext cx="1159041" cy="935312"/>
            </a:xfrm>
            <a:prstGeom prst="roundRect">
              <a:avLst/>
            </a:prstGeom>
          </p:spPr>
        </p:pic>
        <p:pic>
          <p:nvPicPr>
            <p:cNvPr id="9" name="Imagen 8"/>
            <p:cNvPicPr>
              <a:picLocks noChangeAspect="1"/>
            </p:cNvPicPr>
            <p:nvPr/>
          </p:nvPicPr>
          <p:blipFill>
            <a:blip r:embed="rId6"/>
            <a:stretch>
              <a:fillRect/>
            </a:stretch>
          </p:blipFill>
          <p:spPr>
            <a:xfrm>
              <a:off x="7063594" y="44082"/>
              <a:ext cx="2341662" cy="1926855"/>
            </a:xfrm>
            <a:prstGeom prst="rect">
              <a:avLst/>
            </a:prstGeom>
          </p:spPr>
        </p:pic>
        <p:pic>
          <p:nvPicPr>
            <p:cNvPr id="10" name="Imagen 9"/>
            <p:cNvPicPr>
              <a:picLocks noChangeAspect="1"/>
            </p:cNvPicPr>
            <p:nvPr/>
          </p:nvPicPr>
          <p:blipFill>
            <a:blip r:embed="rId7"/>
            <a:stretch>
              <a:fillRect/>
            </a:stretch>
          </p:blipFill>
          <p:spPr>
            <a:xfrm>
              <a:off x="39231" y="86675"/>
              <a:ext cx="10472057" cy="4345291"/>
            </a:xfrm>
            <a:prstGeom prst="rect">
              <a:avLst/>
            </a:prstGeom>
          </p:spPr>
        </p:pic>
        <p:pic>
          <p:nvPicPr>
            <p:cNvPr id="11" name="Imagen 10"/>
            <p:cNvPicPr>
              <a:picLocks noChangeAspect="1"/>
            </p:cNvPicPr>
            <p:nvPr/>
          </p:nvPicPr>
          <p:blipFill>
            <a:blip r:embed="rId8"/>
            <a:stretch>
              <a:fillRect/>
            </a:stretch>
          </p:blipFill>
          <p:spPr>
            <a:xfrm>
              <a:off x="698826" y="44082"/>
              <a:ext cx="1772837" cy="997994"/>
            </a:xfrm>
            <a:prstGeom prst="roundRect">
              <a:avLst/>
            </a:prstGeom>
          </p:spPr>
        </p:pic>
        <p:grpSp>
          <p:nvGrpSpPr>
            <p:cNvPr id="12" name="Grupo 11"/>
            <p:cNvGrpSpPr/>
            <p:nvPr/>
          </p:nvGrpSpPr>
          <p:grpSpPr>
            <a:xfrm>
              <a:off x="-110218" y="1291069"/>
              <a:ext cx="1601715" cy="2238375"/>
              <a:chOff x="1101958" y="4385970"/>
              <a:chExt cx="1601715" cy="2238375"/>
            </a:xfrm>
          </p:grpSpPr>
          <p:pic>
            <p:nvPicPr>
              <p:cNvPr id="13" name="Imagen 12"/>
              <p:cNvPicPr>
                <a:picLocks noChangeAspect="1"/>
              </p:cNvPicPr>
              <p:nvPr/>
            </p:nvPicPr>
            <p:blipFill>
              <a:blip r:embed="rId9"/>
              <a:stretch>
                <a:fillRect/>
              </a:stretch>
            </p:blipFill>
            <p:spPr>
              <a:xfrm>
                <a:off x="1101958" y="4801355"/>
                <a:ext cx="1378956" cy="1302347"/>
              </a:xfrm>
              <a:prstGeom prst="diamond">
                <a:avLst/>
              </a:prstGeom>
            </p:spPr>
          </p:pic>
          <p:pic>
            <p:nvPicPr>
              <p:cNvPr id="14" name="Imagen 13"/>
              <p:cNvPicPr>
                <a:picLocks noChangeAspect="1"/>
              </p:cNvPicPr>
              <p:nvPr/>
            </p:nvPicPr>
            <p:blipFill>
              <a:blip r:embed="rId10"/>
              <a:stretch>
                <a:fillRect/>
              </a:stretch>
            </p:blipFill>
            <p:spPr>
              <a:xfrm>
                <a:off x="1236823" y="4385970"/>
                <a:ext cx="1466850" cy="2238375"/>
              </a:xfrm>
              <a:prstGeom prst="rect">
                <a:avLst/>
              </a:prstGeom>
            </p:spPr>
          </p:pic>
        </p:grpSp>
        <p:grpSp>
          <p:nvGrpSpPr>
            <p:cNvPr id="16" name="Grupo 15"/>
            <p:cNvGrpSpPr/>
            <p:nvPr/>
          </p:nvGrpSpPr>
          <p:grpSpPr>
            <a:xfrm>
              <a:off x="5750003" y="71338"/>
              <a:ext cx="2181225" cy="2000250"/>
              <a:chOff x="5750003" y="71338"/>
              <a:chExt cx="2181225" cy="2000250"/>
            </a:xfrm>
          </p:grpSpPr>
          <p:pic>
            <p:nvPicPr>
              <p:cNvPr id="17" name="Imagen 16"/>
              <p:cNvPicPr>
                <a:picLocks noChangeAspect="1"/>
              </p:cNvPicPr>
              <p:nvPr/>
            </p:nvPicPr>
            <p:blipFill>
              <a:blip r:embed="rId11"/>
              <a:stretch>
                <a:fillRect/>
              </a:stretch>
            </p:blipFill>
            <p:spPr>
              <a:xfrm rot="1115787">
                <a:off x="6107072" y="279403"/>
                <a:ext cx="1467088" cy="1347425"/>
              </a:xfrm>
              <a:prstGeom prst="roundRect">
                <a:avLst/>
              </a:prstGeom>
            </p:spPr>
          </p:pic>
          <p:pic>
            <p:nvPicPr>
              <p:cNvPr id="18" name="Imagen 17"/>
              <p:cNvPicPr>
                <a:picLocks noChangeAspect="1"/>
              </p:cNvPicPr>
              <p:nvPr/>
            </p:nvPicPr>
            <p:blipFill>
              <a:blip r:embed="rId12"/>
              <a:stretch>
                <a:fillRect/>
              </a:stretch>
            </p:blipFill>
            <p:spPr>
              <a:xfrm>
                <a:off x="5750003" y="71338"/>
                <a:ext cx="2181225" cy="2000250"/>
              </a:xfrm>
              <a:prstGeom prst="rect">
                <a:avLst/>
              </a:prstGeom>
            </p:spPr>
          </p:pic>
        </p:grpSp>
        <p:grpSp>
          <p:nvGrpSpPr>
            <p:cNvPr id="19" name="Grupo 18"/>
            <p:cNvGrpSpPr/>
            <p:nvPr/>
          </p:nvGrpSpPr>
          <p:grpSpPr>
            <a:xfrm>
              <a:off x="8989962" y="80651"/>
              <a:ext cx="1576388" cy="1438280"/>
              <a:chOff x="789220" y="4374004"/>
              <a:chExt cx="1576388" cy="1438280"/>
            </a:xfrm>
          </p:grpSpPr>
          <p:pic>
            <p:nvPicPr>
              <p:cNvPr id="20" name="Imagen 19"/>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rot="20038390">
                <a:off x="1043368" y="4495036"/>
                <a:ext cx="765301" cy="709723"/>
              </a:xfrm>
              <a:prstGeom prst="roundRect">
                <a:avLst/>
              </a:prstGeom>
              <a:effectLst/>
            </p:spPr>
          </p:pic>
          <p:grpSp>
            <p:nvGrpSpPr>
              <p:cNvPr id="21" name="Grupo 20"/>
              <p:cNvGrpSpPr/>
              <p:nvPr/>
            </p:nvGrpSpPr>
            <p:grpSpPr>
              <a:xfrm>
                <a:off x="789220" y="4374004"/>
                <a:ext cx="1576388" cy="1438280"/>
                <a:chOff x="787725" y="4367687"/>
                <a:chExt cx="1576388" cy="1438280"/>
              </a:xfrm>
            </p:grpSpPr>
            <p:pic>
              <p:nvPicPr>
                <p:cNvPr id="23" name="Imagen 22"/>
                <p:cNvPicPr>
                  <a:picLocks noChangeAspect="1"/>
                </p:cNvPicPr>
                <p:nvPr/>
              </p:nvPicPr>
              <p:blipFill>
                <a:blip r:embed="rId14"/>
                <a:stretch>
                  <a:fillRect/>
                </a:stretch>
              </p:blipFill>
              <p:spPr>
                <a:xfrm>
                  <a:off x="1268738" y="4643917"/>
                  <a:ext cx="1095375" cy="1162050"/>
                </a:xfrm>
                <a:prstGeom prst="rect">
                  <a:avLst/>
                </a:prstGeom>
              </p:spPr>
            </p:pic>
            <p:pic>
              <p:nvPicPr>
                <p:cNvPr id="24" name="Imagen 23"/>
                <p:cNvPicPr>
                  <a:picLocks noChangeAspect="1"/>
                </p:cNvPicPr>
                <p:nvPr/>
              </p:nvPicPr>
              <p:blipFill>
                <a:blip r:embed="rId15"/>
                <a:stretch>
                  <a:fillRect/>
                </a:stretch>
              </p:blipFill>
              <p:spPr>
                <a:xfrm>
                  <a:off x="787725" y="4367687"/>
                  <a:ext cx="1028700" cy="1123950"/>
                </a:xfrm>
                <a:prstGeom prst="rect">
                  <a:avLst/>
                </a:prstGeom>
              </p:spPr>
            </p:pic>
          </p:grpSp>
          <p:pic>
            <p:nvPicPr>
              <p:cNvPr id="22" name="Imagen 21"/>
              <p:cNvPicPr>
                <a:picLocks noChangeAspect="1"/>
              </p:cNvPicPr>
              <p:nvPr/>
            </p:nvPicPr>
            <p:blipFill rotWithShape="1">
              <a:blip r:embed="rId16" cstate="print">
                <a:extLst>
                  <a:ext uri="{28A0092B-C50C-407E-A947-70E740481C1C}">
                    <a14:useLocalDpi xmlns:a14="http://schemas.microsoft.com/office/drawing/2010/main" val="0"/>
                  </a:ext>
                </a:extLst>
              </a:blip>
              <a:srcRect l="4449" r="29372"/>
              <a:stretch/>
            </p:blipFill>
            <p:spPr>
              <a:xfrm rot="20135321">
                <a:off x="1490204" y="4863012"/>
                <a:ext cx="591796" cy="612329"/>
              </a:xfrm>
              <a:prstGeom prst="roundRect">
                <a:avLst/>
              </a:prstGeom>
              <a:ln>
                <a:noFill/>
              </a:ln>
              <a:effectLst/>
            </p:spPr>
          </p:pic>
        </p:grpSp>
      </p:grpSp>
      <p:pic>
        <p:nvPicPr>
          <p:cNvPr id="26" name="Imagen 25"/>
          <p:cNvPicPr>
            <a:picLocks noChangeAspect="1"/>
          </p:cNvPicPr>
          <p:nvPr/>
        </p:nvPicPr>
        <p:blipFill>
          <a:blip r:embed="rId17"/>
          <a:stretch>
            <a:fillRect/>
          </a:stretch>
        </p:blipFill>
        <p:spPr>
          <a:xfrm>
            <a:off x="1044555" y="5693256"/>
            <a:ext cx="1741714" cy="448409"/>
          </a:xfrm>
          <a:prstGeom prst="rect">
            <a:avLst/>
          </a:prstGeom>
        </p:spPr>
      </p:pic>
      <p:pic>
        <p:nvPicPr>
          <p:cNvPr id="27" name="Imagen 26"/>
          <p:cNvPicPr>
            <a:picLocks noChangeAspect="1"/>
          </p:cNvPicPr>
          <p:nvPr/>
        </p:nvPicPr>
        <p:blipFill>
          <a:blip r:embed="rId18"/>
          <a:stretch>
            <a:fillRect/>
          </a:stretch>
        </p:blipFill>
        <p:spPr>
          <a:xfrm>
            <a:off x="2880157" y="5656920"/>
            <a:ext cx="1299482" cy="521079"/>
          </a:xfrm>
          <a:prstGeom prst="rect">
            <a:avLst/>
          </a:prstGeom>
        </p:spPr>
      </p:pic>
      <p:pic>
        <p:nvPicPr>
          <p:cNvPr id="28" name="Imagen 27"/>
          <p:cNvPicPr>
            <a:picLocks noChangeAspect="1"/>
          </p:cNvPicPr>
          <p:nvPr/>
        </p:nvPicPr>
        <p:blipFill>
          <a:blip r:embed="rId19"/>
          <a:stretch>
            <a:fillRect/>
          </a:stretch>
        </p:blipFill>
        <p:spPr>
          <a:xfrm>
            <a:off x="4386466" y="5693256"/>
            <a:ext cx="5098748" cy="582189"/>
          </a:xfrm>
          <a:prstGeom prst="rect">
            <a:avLst/>
          </a:prstGeom>
        </p:spPr>
      </p:pic>
      <p:pic>
        <p:nvPicPr>
          <p:cNvPr id="29" name="Imagen 28"/>
          <p:cNvPicPr>
            <a:picLocks noChangeAspect="1"/>
          </p:cNvPicPr>
          <p:nvPr/>
        </p:nvPicPr>
        <p:blipFill>
          <a:blip r:embed="rId20"/>
          <a:stretch>
            <a:fillRect/>
          </a:stretch>
        </p:blipFill>
        <p:spPr>
          <a:xfrm>
            <a:off x="9224430" y="5738963"/>
            <a:ext cx="2257955" cy="572914"/>
          </a:xfrm>
          <a:prstGeom prst="rect">
            <a:avLst/>
          </a:prstGeom>
        </p:spPr>
      </p:pic>
      <p:sp>
        <p:nvSpPr>
          <p:cNvPr id="30" name="Forma libre 29"/>
          <p:cNvSpPr/>
          <p:nvPr/>
        </p:nvSpPr>
        <p:spPr>
          <a:xfrm flipV="1">
            <a:off x="5181776" y="292976"/>
            <a:ext cx="6857825" cy="45719"/>
          </a:xfrm>
          <a:custGeom>
            <a:avLst/>
            <a:gdLst>
              <a:gd name="connsiteX0" fmla="*/ 0 w 6994358"/>
              <a:gd name="connsiteY0" fmla="*/ 0 h 0"/>
              <a:gd name="connsiteX1" fmla="*/ 6994358 w 6994358"/>
              <a:gd name="connsiteY1" fmla="*/ 0 h 0"/>
              <a:gd name="connsiteX2" fmla="*/ 6994358 w 6994358"/>
              <a:gd name="connsiteY2" fmla="*/ 0 h 0"/>
            </a:gdLst>
            <a:ahLst/>
            <a:cxnLst>
              <a:cxn ang="0">
                <a:pos x="connsiteX0" y="connsiteY0"/>
              </a:cxn>
              <a:cxn ang="0">
                <a:pos x="connsiteX1" y="connsiteY1"/>
              </a:cxn>
              <a:cxn ang="0">
                <a:pos x="connsiteX2" y="connsiteY2"/>
              </a:cxn>
            </a:cxnLst>
            <a:rect l="l" t="t" r="r" b="b"/>
            <a:pathLst>
              <a:path w="6994358">
                <a:moveTo>
                  <a:pt x="0" y="0"/>
                </a:moveTo>
                <a:lnTo>
                  <a:pt x="6994358" y="0"/>
                </a:lnTo>
                <a:lnTo>
                  <a:pt x="6994358" y="0"/>
                </a:lnTo>
              </a:path>
            </a:pathLst>
          </a:custGeom>
          <a:solidFill>
            <a:srgbClr val="002060"/>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DO"/>
          </a:p>
        </p:txBody>
      </p:sp>
      <p:sp>
        <p:nvSpPr>
          <p:cNvPr id="31" name="Forma libre 30"/>
          <p:cNvSpPr/>
          <p:nvPr/>
        </p:nvSpPr>
        <p:spPr>
          <a:xfrm>
            <a:off x="5181777" y="259832"/>
            <a:ext cx="6857824" cy="45719"/>
          </a:xfrm>
          <a:custGeom>
            <a:avLst/>
            <a:gdLst>
              <a:gd name="connsiteX0" fmla="*/ 0 w 6994358"/>
              <a:gd name="connsiteY0" fmla="*/ 0 h 0"/>
              <a:gd name="connsiteX1" fmla="*/ 6994358 w 6994358"/>
              <a:gd name="connsiteY1" fmla="*/ 0 h 0"/>
              <a:gd name="connsiteX2" fmla="*/ 6994358 w 6994358"/>
              <a:gd name="connsiteY2" fmla="*/ 0 h 0"/>
            </a:gdLst>
            <a:ahLst/>
            <a:cxnLst>
              <a:cxn ang="0">
                <a:pos x="connsiteX0" y="connsiteY0"/>
              </a:cxn>
              <a:cxn ang="0">
                <a:pos x="connsiteX1" y="connsiteY1"/>
              </a:cxn>
              <a:cxn ang="0">
                <a:pos x="connsiteX2" y="connsiteY2"/>
              </a:cxn>
            </a:cxnLst>
            <a:rect l="l" t="t" r="r" b="b"/>
            <a:pathLst>
              <a:path w="6994358">
                <a:moveTo>
                  <a:pt x="0" y="0"/>
                </a:moveTo>
                <a:lnTo>
                  <a:pt x="6994358" y="0"/>
                </a:lnTo>
                <a:lnTo>
                  <a:pt x="6994358" y="0"/>
                </a:lnTo>
              </a:path>
            </a:pathLst>
          </a:cu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DO"/>
          </a:p>
        </p:txBody>
      </p:sp>
      <p:sp>
        <p:nvSpPr>
          <p:cNvPr id="32" name="CuadroTexto 31"/>
          <p:cNvSpPr txBox="1"/>
          <p:nvPr/>
        </p:nvSpPr>
        <p:spPr>
          <a:xfrm>
            <a:off x="3135294" y="1534426"/>
            <a:ext cx="6661289" cy="584775"/>
          </a:xfrm>
          <a:prstGeom prst="rect">
            <a:avLst/>
          </a:prstGeom>
          <a:noFill/>
        </p:spPr>
        <p:txBody>
          <a:bodyPr wrap="square" rtlCol="0">
            <a:spAutoFit/>
          </a:bodyPr>
          <a:lstStyle/>
          <a:p>
            <a:pPr algn="ctr"/>
            <a:r>
              <a:rPr lang="es-DO" sz="3200" b="1" dirty="0">
                <a:ln w="0"/>
                <a:solidFill>
                  <a:schemeClr val="dk1"/>
                </a:solidFill>
                <a:effectLst>
                  <a:outerShdw blurRad="38100" dist="19050" dir="2700000" algn="tl" rotWithShape="0">
                    <a:schemeClr val="dk1">
                      <a:alpha val="40000"/>
                    </a:schemeClr>
                  </a:outerShdw>
                </a:effectLst>
              </a:rPr>
              <a:t>Cadena de valor del sector público</a:t>
            </a:r>
          </a:p>
        </p:txBody>
      </p:sp>
      <p:sp>
        <p:nvSpPr>
          <p:cNvPr id="39" name="CuadroTexto 38"/>
          <p:cNvSpPr txBox="1"/>
          <p:nvPr/>
        </p:nvSpPr>
        <p:spPr>
          <a:xfrm>
            <a:off x="3839591" y="335974"/>
            <a:ext cx="8272895" cy="646331"/>
          </a:xfrm>
          <a:prstGeom prst="rect">
            <a:avLst/>
          </a:prstGeom>
          <a:noFill/>
        </p:spPr>
        <p:txBody>
          <a:bodyPr wrap="square" rtlCol="0">
            <a:spAutoFit/>
          </a:bodyPr>
          <a:lstStyle/>
          <a:p>
            <a:pPr algn="r"/>
            <a:r>
              <a:rPr lang="es-DO" sz="3600" b="1" dirty="0"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IMPACTO CADENA DE VALOR DEL SP</a:t>
            </a:r>
            <a:endParaRPr lang="es-DO" sz="3600" b="1"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p:txBody>
      </p:sp>
      <p:sp>
        <p:nvSpPr>
          <p:cNvPr id="50" name="Proceso 49"/>
          <p:cNvSpPr/>
          <p:nvPr/>
        </p:nvSpPr>
        <p:spPr>
          <a:xfrm>
            <a:off x="0" y="5671457"/>
            <a:ext cx="12192000" cy="1186543"/>
          </a:xfrm>
          <a:prstGeom prst="flowChartProces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DO"/>
          </a:p>
        </p:txBody>
      </p:sp>
      <p:pic>
        <p:nvPicPr>
          <p:cNvPr id="3" name="Imagen 2"/>
          <p:cNvPicPr>
            <a:picLocks noChangeAspect="1"/>
          </p:cNvPicPr>
          <p:nvPr/>
        </p:nvPicPr>
        <p:blipFill>
          <a:blip r:embed="rId21"/>
          <a:stretch>
            <a:fillRect/>
          </a:stretch>
        </p:blipFill>
        <p:spPr>
          <a:xfrm>
            <a:off x="2880157" y="2147895"/>
            <a:ext cx="7591425" cy="4040254"/>
          </a:xfrm>
          <a:prstGeom prst="rect">
            <a:avLst/>
          </a:prstGeom>
        </p:spPr>
      </p:pic>
      <p:sp>
        <p:nvSpPr>
          <p:cNvPr id="46" name="Rectángulo 45"/>
          <p:cNvSpPr/>
          <p:nvPr/>
        </p:nvSpPr>
        <p:spPr>
          <a:xfrm>
            <a:off x="414587" y="2497927"/>
            <a:ext cx="3704919" cy="1200329"/>
          </a:xfrm>
          <a:prstGeom prst="rect">
            <a:avLst/>
          </a:prstGeom>
        </p:spPr>
        <p:txBody>
          <a:bodyPr wrap="square">
            <a:spAutoFit/>
          </a:bodyPr>
          <a:lstStyle/>
          <a:p>
            <a:pPr algn="ctr"/>
            <a:r>
              <a:rPr lang="es-DO" sz="2400" b="1" dirty="0" smtClean="0">
                <a:solidFill>
                  <a:srgbClr val="FF0000"/>
                </a:solidFill>
                <a:latin typeface="Bradley Hand ITC" panose="03070402050302030203" pitchFamily="66" charset="0"/>
              </a:rPr>
              <a:t>Es decir … a través de las Compras Públicas, pasamos…</a:t>
            </a:r>
            <a:endParaRPr lang="es-DO" sz="2400" dirty="0">
              <a:solidFill>
                <a:srgbClr val="FF0000"/>
              </a:solidFill>
            </a:endParaRPr>
          </a:p>
        </p:txBody>
      </p:sp>
      <p:grpSp>
        <p:nvGrpSpPr>
          <p:cNvPr id="42" name="Grupo 41"/>
          <p:cNvGrpSpPr/>
          <p:nvPr/>
        </p:nvGrpSpPr>
        <p:grpSpPr>
          <a:xfrm>
            <a:off x="16894" y="4718204"/>
            <a:ext cx="4401677" cy="1108621"/>
            <a:chOff x="16894" y="5024489"/>
            <a:chExt cx="4401677" cy="1108621"/>
          </a:xfrm>
        </p:grpSpPr>
        <p:sp>
          <p:nvSpPr>
            <p:cNvPr id="34" name="Elipse 33"/>
            <p:cNvSpPr/>
            <p:nvPr/>
          </p:nvSpPr>
          <p:spPr>
            <a:xfrm>
              <a:off x="3076129" y="5024489"/>
              <a:ext cx="1342442" cy="832249"/>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DO"/>
            </a:p>
          </p:txBody>
        </p:sp>
        <p:sp>
          <p:nvSpPr>
            <p:cNvPr id="48" name="Rectángulo 47"/>
            <p:cNvSpPr/>
            <p:nvPr/>
          </p:nvSpPr>
          <p:spPr>
            <a:xfrm>
              <a:off x="16894" y="5209780"/>
              <a:ext cx="3704919" cy="923330"/>
            </a:xfrm>
            <a:prstGeom prst="rect">
              <a:avLst/>
            </a:prstGeom>
          </p:spPr>
          <p:txBody>
            <a:bodyPr wrap="square">
              <a:spAutoFit/>
            </a:bodyPr>
            <a:lstStyle/>
            <a:p>
              <a:pPr algn="ctr"/>
              <a:r>
                <a:rPr lang="es-DO" sz="2400" b="1" dirty="0" smtClean="0">
                  <a:solidFill>
                    <a:srgbClr val="FF0000"/>
                  </a:solidFill>
                  <a:latin typeface="Bradley Hand ITC" panose="03070402050302030203" pitchFamily="66" charset="0"/>
                </a:rPr>
                <a:t>De aquí</a:t>
              </a:r>
            </a:p>
            <a:p>
              <a:pPr algn="ctr"/>
              <a:endParaRPr lang="es-DO" sz="900" b="1" dirty="0" smtClean="0">
                <a:solidFill>
                  <a:srgbClr val="FF0000"/>
                </a:solidFill>
                <a:latin typeface="Bradley Hand ITC" panose="03070402050302030203" pitchFamily="66" charset="0"/>
              </a:endParaRPr>
            </a:p>
            <a:p>
              <a:pPr algn="ctr"/>
              <a:r>
                <a:rPr lang="es-DO" sz="2000" b="1" dirty="0" smtClean="0">
                  <a:solidFill>
                    <a:srgbClr val="FF0000"/>
                  </a:solidFill>
                  <a:latin typeface="Bradley Hand ITC" panose="03070402050302030203" pitchFamily="66" charset="0"/>
                </a:rPr>
                <a:t>(Poder de compra del Estado)</a:t>
              </a:r>
              <a:endParaRPr lang="es-DO" sz="2000" dirty="0">
                <a:solidFill>
                  <a:srgbClr val="FF0000"/>
                </a:solidFill>
              </a:endParaRPr>
            </a:p>
          </p:txBody>
        </p:sp>
        <p:cxnSp>
          <p:nvCxnSpPr>
            <p:cNvPr id="41" name="Conector recto de flecha 40"/>
            <p:cNvCxnSpPr>
              <a:endCxn id="34" idx="2"/>
            </p:cNvCxnSpPr>
            <p:nvPr/>
          </p:nvCxnSpPr>
          <p:spPr>
            <a:xfrm>
              <a:off x="2427514" y="5440613"/>
              <a:ext cx="648615" cy="1"/>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44" name="Forma libre 43"/>
          <p:cNvSpPr/>
          <p:nvPr/>
        </p:nvSpPr>
        <p:spPr>
          <a:xfrm>
            <a:off x="3864429" y="5376058"/>
            <a:ext cx="5649685" cy="1018370"/>
          </a:xfrm>
          <a:custGeom>
            <a:avLst/>
            <a:gdLst>
              <a:gd name="connsiteX0" fmla="*/ 0 w 5649685"/>
              <a:gd name="connsiteY0" fmla="*/ 261257 h 1130562"/>
              <a:gd name="connsiteX1" fmla="*/ 1719942 w 5649685"/>
              <a:gd name="connsiteY1" fmla="*/ 979714 h 1130562"/>
              <a:gd name="connsiteX2" fmla="*/ 3733800 w 5649685"/>
              <a:gd name="connsiteY2" fmla="*/ 1045028 h 1130562"/>
              <a:gd name="connsiteX3" fmla="*/ 5649685 w 5649685"/>
              <a:gd name="connsiteY3" fmla="*/ 0 h 1130562"/>
              <a:gd name="connsiteX4" fmla="*/ 5649685 w 5649685"/>
              <a:gd name="connsiteY4" fmla="*/ 0 h 11305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49685" h="1130562">
                <a:moveTo>
                  <a:pt x="0" y="261257"/>
                </a:moveTo>
                <a:cubicBezTo>
                  <a:pt x="548821" y="555171"/>
                  <a:pt x="1097642" y="849086"/>
                  <a:pt x="1719942" y="979714"/>
                </a:cubicBezTo>
                <a:cubicBezTo>
                  <a:pt x="2342242" y="1110342"/>
                  <a:pt x="3078843" y="1208314"/>
                  <a:pt x="3733800" y="1045028"/>
                </a:cubicBezTo>
                <a:cubicBezTo>
                  <a:pt x="4388757" y="881742"/>
                  <a:pt x="5649685" y="0"/>
                  <a:pt x="5649685" y="0"/>
                </a:cubicBezTo>
                <a:lnTo>
                  <a:pt x="5649685" y="0"/>
                </a:lnTo>
              </a:path>
            </a:pathLst>
          </a:custGeom>
          <a:noFill/>
          <a:ln w="38100">
            <a:solidFill>
              <a:srgbClr val="FF0000"/>
            </a:solidFill>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DO"/>
          </a:p>
        </p:txBody>
      </p:sp>
      <p:grpSp>
        <p:nvGrpSpPr>
          <p:cNvPr id="59" name="Grupo 58"/>
          <p:cNvGrpSpPr/>
          <p:nvPr/>
        </p:nvGrpSpPr>
        <p:grpSpPr>
          <a:xfrm>
            <a:off x="7785359" y="4131887"/>
            <a:ext cx="3704919" cy="1437640"/>
            <a:chOff x="1734034" y="4546183"/>
            <a:chExt cx="3704919" cy="1437640"/>
          </a:xfrm>
        </p:grpSpPr>
        <p:sp>
          <p:nvSpPr>
            <p:cNvPr id="60" name="Elipse 59"/>
            <p:cNvSpPr/>
            <p:nvPr/>
          </p:nvSpPr>
          <p:spPr>
            <a:xfrm>
              <a:off x="2915273" y="5186504"/>
              <a:ext cx="1342442" cy="797319"/>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DO"/>
            </a:p>
          </p:txBody>
        </p:sp>
        <p:sp>
          <p:nvSpPr>
            <p:cNvPr id="61" name="Rectángulo 60"/>
            <p:cNvSpPr/>
            <p:nvPr/>
          </p:nvSpPr>
          <p:spPr>
            <a:xfrm>
              <a:off x="1734034" y="4546183"/>
              <a:ext cx="3704919" cy="461665"/>
            </a:xfrm>
            <a:prstGeom prst="rect">
              <a:avLst/>
            </a:prstGeom>
          </p:spPr>
          <p:txBody>
            <a:bodyPr wrap="square">
              <a:spAutoFit/>
            </a:bodyPr>
            <a:lstStyle/>
            <a:p>
              <a:pPr algn="ctr"/>
              <a:r>
                <a:rPr lang="es-DO" sz="2400" b="1" dirty="0" smtClean="0">
                  <a:solidFill>
                    <a:srgbClr val="FF0000"/>
                  </a:solidFill>
                  <a:latin typeface="Bradley Hand ITC" panose="03070402050302030203" pitchFamily="66" charset="0"/>
                </a:rPr>
                <a:t>A aquí</a:t>
              </a:r>
              <a:endParaRPr lang="es-DO" sz="2400" dirty="0">
                <a:solidFill>
                  <a:srgbClr val="FF0000"/>
                </a:solidFill>
              </a:endParaRPr>
            </a:p>
          </p:txBody>
        </p:sp>
        <p:cxnSp>
          <p:nvCxnSpPr>
            <p:cNvPr id="62" name="Conector recto de flecha 61"/>
            <p:cNvCxnSpPr/>
            <p:nvPr/>
          </p:nvCxnSpPr>
          <p:spPr>
            <a:xfrm>
              <a:off x="4145359" y="4800148"/>
              <a:ext cx="0" cy="517643"/>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63" name="CuadroTexto 62"/>
          <p:cNvSpPr txBox="1"/>
          <p:nvPr/>
        </p:nvSpPr>
        <p:spPr>
          <a:xfrm>
            <a:off x="9539640" y="5550453"/>
            <a:ext cx="2499961" cy="1015663"/>
          </a:xfrm>
          <a:prstGeom prst="rect">
            <a:avLst/>
          </a:prstGeom>
          <a:noFill/>
        </p:spPr>
        <p:txBody>
          <a:bodyPr wrap="square" rtlCol="0">
            <a:spAutoFit/>
          </a:bodyPr>
          <a:lstStyle/>
          <a:p>
            <a:r>
              <a:rPr lang="es-DO" sz="2000" b="1" dirty="0" smtClean="0">
                <a:solidFill>
                  <a:srgbClr val="FF0000"/>
                </a:solidFill>
                <a:latin typeface="Bradley Hand ITC" panose="03070402050302030203" pitchFamily="66" charset="0"/>
              </a:rPr>
              <a:t>A la Generación </a:t>
            </a:r>
            <a:r>
              <a:rPr lang="es-DO" sz="2000" b="1" dirty="0">
                <a:solidFill>
                  <a:srgbClr val="FF0000"/>
                </a:solidFill>
                <a:latin typeface="Bradley Hand ITC" panose="03070402050302030203" pitchFamily="66" charset="0"/>
              </a:rPr>
              <a:t>de empleo y </a:t>
            </a:r>
            <a:r>
              <a:rPr lang="es-DO" sz="2000" b="1" dirty="0" smtClean="0">
                <a:solidFill>
                  <a:srgbClr val="FF0000"/>
                </a:solidFill>
                <a:latin typeface="Bradley Hand ITC" panose="03070402050302030203" pitchFamily="66" charset="0"/>
              </a:rPr>
              <a:t>al desarrollo de los países. </a:t>
            </a:r>
            <a:endParaRPr lang="es-DO" sz="2000" b="1" dirty="0">
              <a:solidFill>
                <a:srgbClr val="FF0000"/>
              </a:solidFill>
              <a:latin typeface="Bradley Hand ITC" panose="03070402050302030203" pitchFamily="66" charset="0"/>
            </a:endParaRPr>
          </a:p>
        </p:txBody>
      </p:sp>
    </p:spTree>
    <p:extLst>
      <p:ext uri="{BB962C8B-B14F-4D97-AF65-F5344CB8AC3E}">
        <p14:creationId xmlns:p14="http://schemas.microsoft.com/office/powerpoint/2010/main" val="3825600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500"/>
                                        <p:tgtEl>
                                          <p:spTgt spid="4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4"/>
                                        </p:tgtEl>
                                        <p:attrNameLst>
                                          <p:attrName>style.visibility</p:attrName>
                                        </p:attrNameLst>
                                      </p:cBhvr>
                                      <p:to>
                                        <p:strVal val="visible"/>
                                      </p:to>
                                    </p:set>
                                    <p:animEffect transition="in" filter="wipe(left)">
                                      <p:cBhvr>
                                        <p:cTn id="12" dur="500"/>
                                        <p:tgtEl>
                                          <p:spTgt spid="44"/>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59"/>
                                        </p:tgtEl>
                                        <p:attrNameLst>
                                          <p:attrName>style.visibility</p:attrName>
                                        </p:attrNameLst>
                                      </p:cBhvr>
                                      <p:to>
                                        <p:strVal val="visible"/>
                                      </p:to>
                                    </p:set>
                                    <p:animEffect transition="in" filter="fade">
                                      <p:cBhvr>
                                        <p:cTn id="16" dur="500"/>
                                        <p:tgtEl>
                                          <p:spTgt spid="59"/>
                                        </p:tgtEl>
                                      </p:cBhvr>
                                    </p:animEffect>
                                  </p:childTnLst>
                                </p:cTn>
                              </p:par>
                            </p:childTnLst>
                          </p:cTn>
                        </p:par>
                        <p:par>
                          <p:cTn id="17" fill="hold">
                            <p:stCondLst>
                              <p:cond delay="1000"/>
                            </p:stCondLst>
                            <p:childTnLst>
                              <p:par>
                                <p:cTn id="18" presetID="10" presetClass="entr" presetSubtype="0" fill="hold" grpId="0" nodeType="afterEffect">
                                  <p:stCondLst>
                                    <p:cond delay="0"/>
                                  </p:stCondLst>
                                  <p:childTnLst>
                                    <p:set>
                                      <p:cBhvr>
                                        <p:cTn id="19" dur="1" fill="hold">
                                          <p:stCondLst>
                                            <p:cond delay="0"/>
                                          </p:stCondLst>
                                        </p:cTn>
                                        <p:tgtEl>
                                          <p:spTgt spid="63"/>
                                        </p:tgtEl>
                                        <p:attrNameLst>
                                          <p:attrName>style.visibility</p:attrName>
                                        </p:attrNameLst>
                                      </p:cBhvr>
                                      <p:to>
                                        <p:strVal val="visible"/>
                                      </p:to>
                                    </p:set>
                                    <p:animEffect transition="in" filter="fade">
                                      <p:cBhvr>
                                        <p:cTn id="20" dur="5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6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upo 24"/>
          <p:cNvGrpSpPr/>
          <p:nvPr/>
        </p:nvGrpSpPr>
        <p:grpSpPr>
          <a:xfrm>
            <a:off x="0" y="1"/>
            <a:ext cx="5105400" cy="2247900"/>
            <a:chOff x="-110218" y="-43541"/>
            <a:chExt cx="10692493" cy="4524954"/>
          </a:xfrm>
        </p:grpSpPr>
        <p:pic>
          <p:nvPicPr>
            <p:cNvPr id="5" name="Imagen 4"/>
            <p:cNvPicPr>
              <a:picLocks noChangeAspect="1"/>
            </p:cNvPicPr>
            <p:nvPr/>
          </p:nvPicPr>
          <p:blipFill>
            <a:blip r:embed="rId2"/>
            <a:stretch>
              <a:fillRect/>
            </a:stretch>
          </p:blipFill>
          <p:spPr>
            <a:xfrm>
              <a:off x="0" y="71338"/>
              <a:ext cx="10582275" cy="4410075"/>
            </a:xfrm>
            <a:prstGeom prst="rect">
              <a:avLst/>
            </a:prstGeom>
          </p:spPr>
        </p:pic>
        <p:pic>
          <p:nvPicPr>
            <p:cNvPr id="6" name="Imagen 5"/>
            <p:cNvPicPr>
              <a:picLocks noChangeAspect="1"/>
            </p:cNvPicPr>
            <p:nvPr/>
          </p:nvPicPr>
          <p:blipFill>
            <a:blip r:embed="rId3"/>
            <a:stretch>
              <a:fillRect/>
            </a:stretch>
          </p:blipFill>
          <p:spPr>
            <a:xfrm>
              <a:off x="1068841" y="1206514"/>
              <a:ext cx="2184353" cy="1474334"/>
            </a:xfrm>
            <a:prstGeom prst="rect">
              <a:avLst/>
            </a:prstGeom>
          </p:spPr>
        </p:pic>
        <p:pic>
          <p:nvPicPr>
            <p:cNvPr id="7" name="Imagen 6"/>
            <p:cNvPicPr>
              <a:picLocks noChangeAspect="1"/>
            </p:cNvPicPr>
            <p:nvPr/>
          </p:nvPicPr>
          <p:blipFill rotWithShape="1">
            <a:blip r:embed="rId4"/>
            <a:srcRect r="9092" b="10848"/>
            <a:stretch/>
          </p:blipFill>
          <p:spPr>
            <a:xfrm>
              <a:off x="3785254" y="-43541"/>
              <a:ext cx="1733803" cy="1306284"/>
            </a:xfrm>
            <a:prstGeom prst="diamond">
              <a:avLst/>
            </a:prstGeom>
          </p:spPr>
        </p:pic>
        <p:pic>
          <p:nvPicPr>
            <p:cNvPr id="8" name="Imagen 7"/>
            <p:cNvPicPr>
              <a:picLocks noChangeAspect="1"/>
            </p:cNvPicPr>
            <p:nvPr/>
          </p:nvPicPr>
          <p:blipFill>
            <a:blip r:embed="rId5"/>
            <a:stretch>
              <a:fillRect/>
            </a:stretch>
          </p:blipFill>
          <p:spPr>
            <a:xfrm rot="505108">
              <a:off x="7880610" y="72838"/>
              <a:ext cx="1159041" cy="935312"/>
            </a:xfrm>
            <a:prstGeom prst="roundRect">
              <a:avLst/>
            </a:prstGeom>
          </p:spPr>
        </p:pic>
        <p:pic>
          <p:nvPicPr>
            <p:cNvPr id="9" name="Imagen 8"/>
            <p:cNvPicPr>
              <a:picLocks noChangeAspect="1"/>
            </p:cNvPicPr>
            <p:nvPr/>
          </p:nvPicPr>
          <p:blipFill>
            <a:blip r:embed="rId6"/>
            <a:stretch>
              <a:fillRect/>
            </a:stretch>
          </p:blipFill>
          <p:spPr>
            <a:xfrm>
              <a:off x="7063594" y="44082"/>
              <a:ext cx="2341662" cy="1926855"/>
            </a:xfrm>
            <a:prstGeom prst="rect">
              <a:avLst/>
            </a:prstGeom>
          </p:spPr>
        </p:pic>
        <p:pic>
          <p:nvPicPr>
            <p:cNvPr id="10" name="Imagen 9"/>
            <p:cNvPicPr>
              <a:picLocks noChangeAspect="1"/>
            </p:cNvPicPr>
            <p:nvPr/>
          </p:nvPicPr>
          <p:blipFill>
            <a:blip r:embed="rId7"/>
            <a:stretch>
              <a:fillRect/>
            </a:stretch>
          </p:blipFill>
          <p:spPr>
            <a:xfrm>
              <a:off x="39231" y="86675"/>
              <a:ext cx="10472057" cy="4345291"/>
            </a:xfrm>
            <a:prstGeom prst="rect">
              <a:avLst/>
            </a:prstGeom>
          </p:spPr>
        </p:pic>
        <p:pic>
          <p:nvPicPr>
            <p:cNvPr id="11" name="Imagen 10"/>
            <p:cNvPicPr>
              <a:picLocks noChangeAspect="1"/>
            </p:cNvPicPr>
            <p:nvPr/>
          </p:nvPicPr>
          <p:blipFill>
            <a:blip r:embed="rId8"/>
            <a:stretch>
              <a:fillRect/>
            </a:stretch>
          </p:blipFill>
          <p:spPr>
            <a:xfrm>
              <a:off x="698826" y="44082"/>
              <a:ext cx="1772837" cy="997994"/>
            </a:xfrm>
            <a:prstGeom prst="roundRect">
              <a:avLst/>
            </a:prstGeom>
          </p:spPr>
        </p:pic>
        <p:grpSp>
          <p:nvGrpSpPr>
            <p:cNvPr id="12" name="Grupo 11"/>
            <p:cNvGrpSpPr/>
            <p:nvPr/>
          </p:nvGrpSpPr>
          <p:grpSpPr>
            <a:xfrm>
              <a:off x="-110218" y="1291069"/>
              <a:ext cx="1601715" cy="2238375"/>
              <a:chOff x="1101958" y="4385970"/>
              <a:chExt cx="1601715" cy="2238375"/>
            </a:xfrm>
          </p:grpSpPr>
          <p:pic>
            <p:nvPicPr>
              <p:cNvPr id="13" name="Imagen 12"/>
              <p:cNvPicPr>
                <a:picLocks noChangeAspect="1"/>
              </p:cNvPicPr>
              <p:nvPr/>
            </p:nvPicPr>
            <p:blipFill>
              <a:blip r:embed="rId9"/>
              <a:stretch>
                <a:fillRect/>
              </a:stretch>
            </p:blipFill>
            <p:spPr>
              <a:xfrm>
                <a:off x="1101958" y="4801355"/>
                <a:ext cx="1378956" cy="1302347"/>
              </a:xfrm>
              <a:prstGeom prst="diamond">
                <a:avLst/>
              </a:prstGeom>
            </p:spPr>
          </p:pic>
          <p:pic>
            <p:nvPicPr>
              <p:cNvPr id="14" name="Imagen 13"/>
              <p:cNvPicPr>
                <a:picLocks noChangeAspect="1"/>
              </p:cNvPicPr>
              <p:nvPr/>
            </p:nvPicPr>
            <p:blipFill>
              <a:blip r:embed="rId10"/>
              <a:stretch>
                <a:fillRect/>
              </a:stretch>
            </p:blipFill>
            <p:spPr>
              <a:xfrm>
                <a:off x="1236823" y="4385970"/>
                <a:ext cx="1466850" cy="2238375"/>
              </a:xfrm>
              <a:prstGeom prst="rect">
                <a:avLst/>
              </a:prstGeom>
            </p:spPr>
          </p:pic>
        </p:grpSp>
        <p:grpSp>
          <p:nvGrpSpPr>
            <p:cNvPr id="16" name="Grupo 15"/>
            <p:cNvGrpSpPr/>
            <p:nvPr/>
          </p:nvGrpSpPr>
          <p:grpSpPr>
            <a:xfrm>
              <a:off x="5750003" y="71338"/>
              <a:ext cx="2181225" cy="2000250"/>
              <a:chOff x="5750003" y="71338"/>
              <a:chExt cx="2181225" cy="2000250"/>
            </a:xfrm>
          </p:grpSpPr>
          <p:pic>
            <p:nvPicPr>
              <p:cNvPr id="17" name="Imagen 16"/>
              <p:cNvPicPr>
                <a:picLocks noChangeAspect="1"/>
              </p:cNvPicPr>
              <p:nvPr/>
            </p:nvPicPr>
            <p:blipFill>
              <a:blip r:embed="rId11"/>
              <a:stretch>
                <a:fillRect/>
              </a:stretch>
            </p:blipFill>
            <p:spPr>
              <a:xfrm rot="1115787">
                <a:off x="6107072" y="279403"/>
                <a:ext cx="1467088" cy="1347425"/>
              </a:xfrm>
              <a:prstGeom prst="roundRect">
                <a:avLst/>
              </a:prstGeom>
            </p:spPr>
          </p:pic>
          <p:pic>
            <p:nvPicPr>
              <p:cNvPr id="18" name="Imagen 17"/>
              <p:cNvPicPr>
                <a:picLocks noChangeAspect="1"/>
              </p:cNvPicPr>
              <p:nvPr/>
            </p:nvPicPr>
            <p:blipFill>
              <a:blip r:embed="rId12"/>
              <a:stretch>
                <a:fillRect/>
              </a:stretch>
            </p:blipFill>
            <p:spPr>
              <a:xfrm>
                <a:off x="5750003" y="71338"/>
                <a:ext cx="2181225" cy="2000250"/>
              </a:xfrm>
              <a:prstGeom prst="rect">
                <a:avLst/>
              </a:prstGeom>
            </p:spPr>
          </p:pic>
        </p:grpSp>
        <p:grpSp>
          <p:nvGrpSpPr>
            <p:cNvPr id="19" name="Grupo 18"/>
            <p:cNvGrpSpPr/>
            <p:nvPr/>
          </p:nvGrpSpPr>
          <p:grpSpPr>
            <a:xfrm>
              <a:off x="8989962" y="80651"/>
              <a:ext cx="1576388" cy="1438280"/>
              <a:chOff x="789220" y="4374004"/>
              <a:chExt cx="1576388" cy="1438280"/>
            </a:xfrm>
          </p:grpSpPr>
          <p:pic>
            <p:nvPicPr>
              <p:cNvPr id="20" name="Imagen 19"/>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rot="20038390">
                <a:off x="1043368" y="4495036"/>
                <a:ext cx="765301" cy="709723"/>
              </a:xfrm>
              <a:prstGeom prst="roundRect">
                <a:avLst/>
              </a:prstGeom>
              <a:effectLst/>
            </p:spPr>
          </p:pic>
          <p:grpSp>
            <p:nvGrpSpPr>
              <p:cNvPr id="21" name="Grupo 20"/>
              <p:cNvGrpSpPr/>
              <p:nvPr/>
            </p:nvGrpSpPr>
            <p:grpSpPr>
              <a:xfrm>
                <a:off x="789220" y="4374004"/>
                <a:ext cx="1576388" cy="1438280"/>
                <a:chOff x="787725" y="4367687"/>
                <a:chExt cx="1576388" cy="1438280"/>
              </a:xfrm>
            </p:grpSpPr>
            <p:pic>
              <p:nvPicPr>
                <p:cNvPr id="23" name="Imagen 22"/>
                <p:cNvPicPr>
                  <a:picLocks noChangeAspect="1"/>
                </p:cNvPicPr>
                <p:nvPr/>
              </p:nvPicPr>
              <p:blipFill>
                <a:blip r:embed="rId14"/>
                <a:stretch>
                  <a:fillRect/>
                </a:stretch>
              </p:blipFill>
              <p:spPr>
                <a:xfrm>
                  <a:off x="1268738" y="4643917"/>
                  <a:ext cx="1095375" cy="1162050"/>
                </a:xfrm>
                <a:prstGeom prst="rect">
                  <a:avLst/>
                </a:prstGeom>
              </p:spPr>
            </p:pic>
            <p:pic>
              <p:nvPicPr>
                <p:cNvPr id="24" name="Imagen 23"/>
                <p:cNvPicPr>
                  <a:picLocks noChangeAspect="1"/>
                </p:cNvPicPr>
                <p:nvPr/>
              </p:nvPicPr>
              <p:blipFill>
                <a:blip r:embed="rId15"/>
                <a:stretch>
                  <a:fillRect/>
                </a:stretch>
              </p:blipFill>
              <p:spPr>
                <a:xfrm>
                  <a:off x="787725" y="4367687"/>
                  <a:ext cx="1028700" cy="1123950"/>
                </a:xfrm>
                <a:prstGeom prst="rect">
                  <a:avLst/>
                </a:prstGeom>
              </p:spPr>
            </p:pic>
          </p:grpSp>
          <p:pic>
            <p:nvPicPr>
              <p:cNvPr id="22" name="Imagen 21"/>
              <p:cNvPicPr>
                <a:picLocks noChangeAspect="1"/>
              </p:cNvPicPr>
              <p:nvPr/>
            </p:nvPicPr>
            <p:blipFill rotWithShape="1">
              <a:blip r:embed="rId16" cstate="print">
                <a:extLst>
                  <a:ext uri="{28A0092B-C50C-407E-A947-70E740481C1C}">
                    <a14:useLocalDpi xmlns:a14="http://schemas.microsoft.com/office/drawing/2010/main" val="0"/>
                  </a:ext>
                </a:extLst>
              </a:blip>
              <a:srcRect l="4449" r="29372"/>
              <a:stretch/>
            </p:blipFill>
            <p:spPr>
              <a:xfrm rot="20135321">
                <a:off x="1490204" y="4863012"/>
                <a:ext cx="591796" cy="612329"/>
              </a:xfrm>
              <a:prstGeom prst="roundRect">
                <a:avLst/>
              </a:prstGeom>
              <a:ln>
                <a:noFill/>
              </a:ln>
              <a:effectLst/>
            </p:spPr>
          </p:pic>
        </p:grpSp>
      </p:grpSp>
      <p:pic>
        <p:nvPicPr>
          <p:cNvPr id="26" name="Imagen 25"/>
          <p:cNvPicPr>
            <a:picLocks noChangeAspect="1"/>
          </p:cNvPicPr>
          <p:nvPr/>
        </p:nvPicPr>
        <p:blipFill>
          <a:blip r:embed="rId17"/>
          <a:stretch>
            <a:fillRect/>
          </a:stretch>
        </p:blipFill>
        <p:spPr>
          <a:xfrm>
            <a:off x="1044555" y="5999541"/>
            <a:ext cx="1741714" cy="448409"/>
          </a:xfrm>
          <a:prstGeom prst="rect">
            <a:avLst/>
          </a:prstGeom>
        </p:spPr>
      </p:pic>
      <p:pic>
        <p:nvPicPr>
          <p:cNvPr id="27" name="Imagen 26"/>
          <p:cNvPicPr>
            <a:picLocks noChangeAspect="1"/>
          </p:cNvPicPr>
          <p:nvPr/>
        </p:nvPicPr>
        <p:blipFill>
          <a:blip r:embed="rId18"/>
          <a:stretch>
            <a:fillRect/>
          </a:stretch>
        </p:blipFill>
        <p:spPr>
          <a:xfrm>
            <a:off x="2880157" y="5963205"/>
            <a:ext cx="1299482" cy="521079"/>
          </a:xfrm>
          <a:prstGeom prst="rect">
            <a:avLst/>
          </a:prstGeom>
        </p:spPr>
      </p:pic>
      <p:pic>
        <p:nvPicPr>
          <p:cNvPr id="28" name="Imagen 27"/>
          <p:cNvPicPr>
            <a:picLocks noChangeAspect="1"/>
          </p:cNvPicPr>
          <p:nvPr/>
        </p:nvPicPr>
        <p:blipFill>
          <a:blip r:embed="rId19"/>
          <a:stretch>
            <a:fillRect/>
          </a:stretch>
        </p:blipFill>
        <p:spPr>
          <a:xfrm>
            <a:off x="4386466" y="5999541"/>
            <a:ext cx="5098748" cy="582189"/>
          </a:xfrm>
          <a:prstGeom prst="rect">
            <a:avLst/>
          </a:prstGeom>
        </p:spPr>
      </p:pic>
      <p:pic>
        <p:nvPicPr>
          <p:cNvPr id="29" name="Imagen 28"/>
          <p:cNvPicPr>
            <a:picLocks noChangeAspect="1"/>
          </p:cNvPicPr>
          <p:nvPr/>
        </p:nvPicPr>
        <p:blipFill>
          <a:blip r:embed="rId20"/>
          <a:stretch>
            <a:fillRect/>
          </a:stretch>
        </p:blipFill>
        <p:spPr>
          <a:xfrm>
            <a:off x="9224430" y="6045248"/>
            <a:ext cx="2257955" cy="572914"/>
          </a:xfrm>
          <a:prstGeom prst="rect">
            <a:avLst/>
          </a:prstGeom>
        </p:spPr>
      </p:pic>
      <p:sp>
        <p:nvSpPr>
          <p:cNvPr id="30" name="Forma libre 29"/>
          <p:cNvSpPr/>
          <p:nvPr/>
        </p:nvSpPr>
        <p:spPr>
          <a:xfrm flipV="1">
            <a:off x="5181776" y="292976"/>
            <a:ext cx="6857825" cy="45719"/>
          </a:xfrm>
          <a:custGeom>
            <a:avLst/>
            <a:gdLst>
              <a:gd name="connsiteX0" fmla="*/ 0 w 6994358"/>
              <a:gd name="connsiteY0" fmla="*/ 0 h 0"/>
              <a:gd name="connsiteX1" fmla="*/ 6994358 w 6994358"/>
              <a:gd name="connsiteY1" fmla="*/ 0 h 0"/>
              <a:gd name="connsiteX2" fmla="*/ 6994358 w 6994358"/>
              <a:gd name="connsiteY2" fmla="*/ 0 h 0"/>
            </a:gdLst>
            <a:ahLst/>
            <a:cxnLst>
              <a:cxn ang="0">
                <a:pos x="connsiteX0" y="connsiteY0"/>
              </a:cxn>
              <a:cxn ang="0">
                <a:pos x="connsiteX1" y="connsiteY1"/>
              </a:cxn>
              <a:cxn ang="0">
                <a:pos x="connsiteX2" y="connsiteY2"/>
              </a:cxn>
            </a:cxnLst>
            <a:rect l="l" t="t" r="r" b="b"/>
            <a:pathLst>
              <a:path w="6994358">
                <a:moveTo>
                  <a:pt x="0" y="0"/>
                </a:moveTo>
                <a:lnTo>
                  <a:pt x="6994358" y="0"/>
                </a:lnTo>
                <a:lnTo>
                  <a:pt x="6994358" y="0"/>
                </a:lnTo>
              </a:path>
            </a:pathLst>
          </a:custGeom>
          <a:solidFill>
            <a:srgbClr val="002060"/>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DO"/>
          </a:p>
        </p:txBody>
      </p:sp>
      <p:sp>
        <p:nvSpPr>
          <p:cNvPr id="31" name="Forma libre 30"/>
          <p:cNvSpPr/>
          <p:nvPr/>
        </p:nvSpPr>
        <p:spPr>
          <a:xfrm>
            <a:off x="5181777" y="259832"/>
            <a:ext cx="6857824" cy="45719"/>
          </a:xfrm>
          <a:custGeom>
            <a:avLst/>
            <a:gdLst>
              <a:gd name="connsiteX0" fmla="*/ 0 w 6994358"/>
              <a:gd name="connsiteY0" fmla="*/ 0 h 0"/>
              <a:gd name="connsiteX1" fmla="*/ 6994358 w 6994358"/>
              <a:gd name="connsiteY1" fmla="*/ 0 h 0"/>
              <a:gd name="connsiteX2" fmla="*/ 6994358 w 6994358"/>
              <a:gd name="connsiteY2" fmla="*/ 0 h 0"/>
            </a:gdLst>
            <a:ahLst/>
            <a:cxnLst>
              <a:cxn ang="0">
                <a:pos x="connsiteX0" y="connsiteY0"/>
              </a:cxn>
              <a:cxn ang="0">
                <a:pos x="connsiteX1" y="connsiteY1"/>
              </a:cxn>
              <a:cxn ang="0">
                <a:pos x="connsiteX2" y="connsiteY2"/>
              </a:cxn>
            </a:cxnLst>
            <a:rect l="l" t="t" r="r" b="b"/>
            <a:pathLst>
              <a:path w="6994358">
                <a:moveTo>
                  <a:pt x="0" y="0"/>
                </a:moveTo>
                <a:lnTo>
                  <a:pt x="6994358" y="0"/>
                </a:lnTo>
                <a:lnTo>
                  <a:pt x="6994358" y="0"/>
                </a:lnTo>
              </a:path>
            </a:pathLst>
          </a:cu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DO"/>
          </a:p>
        </p:txBody>
      </p:sp>
      <p:sp>
        <p:nvSpPr>
          <p:cNvPr id="32" name="CuadroTexto 31"/>
          <p:cNvSpPr txBox="1"/>
          <p:nvPr/>
        </p:nvSpPr>
        <p:spPr>
          <a:xfrm>
            <a:off x="3135294" y="1840711"/>
            <a:ext cx="6661289" cy="584775"/>
          </a:xfrm>
          <a:prstGeom prst="rect">
            <a:avLst/>
          </a:prstGeom>
          <a:noFill/>
        </p:spPr>
        <p:txBody>
          <a:bodyPr wrap="square" rtlCol="0">
            <a:spAutoFit/>
          </a:bodyPr>
          <a:lstStyle/>
          <a:p>
            <a:pPr algn="ctr"/>
            <a:r>
              <a:rPr lang="es-DO" sz="3200" b="1" dirty="0">
                <a:ln w="0"/>
                <a:solidFill>
                  <a:schemeClr val="dk1"/>
                </a:solidFill>
                <a:effectLst>
                  <a:outerShdw blurRad="38100" dist="19050" dir="2700000" algn="tl" rotWithShape="0">
                    <a:schemeClr val="dk1">
                      <a:alpha val="40000"/>
                    </a:schemeClr>
                  </a:outerShdw>
                </a:effectLst>
              </a:rPr>
              <a:t>Cadena de valor del sector público</a:t>
            </a:r>
          </a:p>
        </p:txBody>
      </p:sp>
      <p:sp>
        <p:nvSpPr>
          <p:cNvPr id="39" name="CuadroTexto 38"/>
          <p:cNvSpPr txBox="1"/>
          <p:nvPr/>
        </p:nvSpPr>
        <p:spPr>
          <a:xfrm>
            <a:off x="3839591" y="335974"/>
            <a:ext cx="8272895" cy="646331"/>
          </a:xfrm>
          <a:prstGeom prst="rect">
            <a:avLst/>
          </a:prstGeom>
          <a:noFill/>
        </p:spPr>
        <p:txBody>
          <a:bodyPr wrap="square" rtlCol="0">
            <a:spAutoFit/>
          </a:bodyPr>
          <a:lstStyle/>
          <a:p>
            <a:pPr algn="r"/>
            <a:r>
              <a:rPr lang="es-DO" sz="3600" b="1" dirty="0"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IMPACTO CADENA DE VALOR DEL SP</a:t>
            </a:r>
            <a:endParaRPr lang="es-DO" sz="3600" b="1"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p:txBody>
      </p:sp>
      <p:sp>
        <p:nvSpPr>
          <p:cNvPr id="50" name="Proceso 49"/>
          <p:cNvSpPr/>
          <p:nvPr/>
        </p:nvSpPr>
        <p:spPr>
          <a:xfrm>
            <a:off x="0" y="5671457"/>
            <a:ext cx="12192000" cy="1186543"/>
          </a:xfrm>
          <a:prstGeom prst="flowChartProces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DO"/>
          </a:p>
        </p:txBody>
      </p:sp>
      <p:pic>
        <p:nvPicPr>
          <p:cNvPr id="3" name="Imagen 2"/>
          <p:cNvPicPr>
            <a:picLocks noChangeAspect="1"/>
          </p:cNvPicPr>
          <p:nvPr/>
        </p:nvPicPr>
        <p:blipFill>
          <a:blip r:embed="rId21"/>
          <a:stretch>
            <a:fillRect/>
          </a:stretch>
        </p:blipFill>
        <p:spPr>
          <a:xfrm>
            <a:off x="2880157" y="2454180"/>
            <a:ext cx="7591425" cy="4040254"/>
          </a:xfrm>
          <a:prstGeom prst="rect">
            <a:avLst/>
          </a:prstGeom>
        </p:spPr>
      </p:pic>
      <p:grpSp>
        <p:nvGrpSpPr>
          <p:cNvPr id="44" name="Grupo 43"/>
          <p:cNvGrpSpPr/>
          <p:nvPr/>
        </p:nvGrpSpPr>
        <p:grpSpPr>
          <a:xfrm>
            <a:off x="5977897" y="3572470"/>
            <a:ext cx="2724970" cy="1023257"/>
            <a:chOff x="500744" y="4428455"/>
            <a:chExt cx="1915886" cy="1023257"/>
          </a:xfrm>
        </p:grpSpPr>
        <p:sp>
          <p:nvSpPr>
            <p:cNvPr id="45" name="Llamada rectangular 44"/>
            <p:cNvSpPr/>
            <p:nvPr/>
          </p:nvSpPr>
          <p:spPr>
            <a:xfrm>
              <a:off x="500744" y="4428455"/>
              <a:ext cx="1915886" cy="1023257"/>
            </a:xfrm>
            <a:prstGeom prst="wedgeRectCallout">
              <a:avLst>
                <a:gd name="adj1" fmla="val -23600"/>
                <a:gd name="adj2" fmla="val 113564"/>
              </a:avLst>
            </a:prstGeom>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s-DO" b="1"/>
            </a:p>
          </p:txBody>
        </p:sp>
        <p:sp>
          <p:nvSpPr>
            <p:cNvPr id="46" name="CuadroTexto 45"/>
            <p:cNvSpPr txBox="1"/>
            <p:nvPr/>
          </p:nvSpPr>
          <p:spPr>
            <a:xfrm>
              <a:off x="546329" y="4447101"/>
              <a:ext cx="1824715" cy="923330"/>
            </a:xfrm>
            <a:prstGeom prst="rect">
              <a:avLst/>
            </a:prstGeom>
            <a:noFill/>
            <a:ln>
              <a:noFill/>
            </a:ln>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es-DO"/>
              </a:defPPr>
              <a:lvl1pPr algn="ctr">
                <a:defRPr b="1"/>
              </a:lvl1pPr>
            </a:lstStyle>
            <a:p>
              <a:r>
                <a:rPr lang="es-DO" dirty="0" smtClean="0"/>
                <a:t>Calidad del gasto, valor por dinero, bienes obras y servicios de calidad</a:t>
              </a:r>
              <a:endParaRPr lang="es-DO" dirty="0"/>
            </a:p>
          </p:txBody>
        </p:sp>
      </p:grpSp>
      <p:sp>
        <p:nvSpPr>
          <p:cNvPr id="38" name="CuadroTexto 37"/>
          <p:cNvSpPr txBox="1"/>
          <p:nvPr/>
        </p:nvSpPr>
        <p:spPr>
          <a:xfrm>
            <a:off x="1740855" y="1246224"/>
            <a:ext cx="9870028" cy="1323439"/>
          </a:xfrm>
          <a:prstGeom prst="rect">
            <a:avLst/>
          </a:prstGeom>
          <a:solidFill>
            <a:schemeClr val="bg1"/>
          </a:solidFill>
        </p:spPr>
        <p:txBody>
          <a:bodyPr wrap="square" rtlCol="0">
            <a:spAutoFit/>
          </a:bodyPr>
          <a:lstStyle/>
          <a:p>
            <a:pPr algn="ctr"/>
            <a:r>
              <a:rPr lang="es-DO" sz="4000" b="1" dirty="0" smtClean="0">
                <a:solidFill>
                  <a:srgbClr val="C00000"/>
                </a:solidFill>
                <a:latin typeface="Bradley Hand ITC" panose="03070402050302030203" pitchFamily="66" charset="0"/>
                <a:ea typeface="Times New Roman" panose="02020603050405020304" pitchFamily="18" charset="0"/>
                <a:cs typeface="Times New Roman" panose="02020603050405020304" pitchFamily="18" charset="0"/>
              </a:rPr>
              <a:t>Otras formas en que las Compras Públicas pueden agregar valor</a:t>
            </a:r>
            <a:endParaRPr lang="es-DO" sz="4000" b="1" dirty="0">
              <a:solidFill>
                <a:srgbClr val="C00000"/>
              </a:solidFill>
              <a:latin typeface="Bradley Hand ITC" panose="03070402050302030203" pitchFamily="66" charset="0"/>
              <a:ea typeface="Times New Roman" panose="02020603050405020304" pitchFamily="18" charset="0"/>
              <a:cs typeface="Times New Roman" panose="02020603050405020304" pitchFamily="18" charset="0"/>
            </a:endParaRPr>
          </a:p>
        </p:txBody>
      </p:sp>
      <p:grpSp>
        <p:nvGrpSpPr>
          <p:cNvPr id="41" name="Grupo 40"/>
          <p:cNvGrpSpPr/>
          <p:nvPr/>
        </p:nvGrpSpPr>
        <p:grpSpPr>
          <a:xfrm>
            <a:off x="878644" y="2664513"/>
            <a:ext cx="3521222" cy="1736122"/>
            <a:chOff x="500744" y="4428455"/>
            <a:chExt cx="1915886" cy="1023257"/>
          </a:xfrm>
        </p:grpSpPr>
        <p:sp>
          <p:nvSpPr>
            <p:cNvPr id="42" name="Llamada rectangular 41"/>
            <p:cNvSpPr/>
            <p:nvPr/>
          </p:nvSpPr>
          <p:spPr>
            <a:xfrm>
              <a:off x="500744" y="4428455"/>
              <a:ext cx="1915886" cy="1023257"/>
            </a:xfrm>
            <a:prstGeom prst="wedgeRectCallout">
              <a:avLst>
                <a:gd name="adj1" fmla="val 65815"/>
                <a:gd name="adj2" fmla="val 99204"/>
              </a:avLst>
            </a:prstGeom>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s-DO" b="1"/>
            </a:p>
          </p:txBody>
        </p:sp>
        <p:sp>
          <p:nvSpPr>
            <p:cNvPr id="43" name="CuadroTexto 42"/>
            <p:cNvSpPr txBox="1"/>
            <p:nvPr/>
          </p:nvSpPr>
          <p:spPr>
            <a:xfrm>
              <a:off x="556283" y="4604251"/>
              <a:ext cx="1824715" cy="646331"/>
            </a:xfrm>
            <a:prstGeom prst="rect">
              <a:avLst/>
            </a:prstGeom>
            <a:noFill/>
            <a:ln>
              <a:noFill/>
            </a:ln>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es-DO"/>
              </a:defPPr>
              <a:lvl1pPr algn="ctr">
                <a:defRPr b="1">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s-DO" dirty="0" smtClean="0"/>
                <a:t>Incorporando la </a:t>
              </a:r>
              <a:r>
                <a:rPr lang="es-DO" dirty="0"/>
                <a:t>sostenibilidad ambiental en la gestión estatal, a través de compras </a:t>
              </a:r>
              <a:r>
                <a:rPr lang="es-DO" dirty="0" smtClean="0"/>
                <a:t>públicas,  a través de prácticas </a:t>
              </a:r>
              <a:r>
                <a:rPr lang="es-DO" dirty="0"/>
                <a:t>de consumo y aprovechamiento </a:t>
              </a:r>
              <a:r>
                <a:rPr lang="es-DO" dirty="0" smtClean="0"/>
                <a:t>sostenibles (END RD)</a:t>
              </a:r>
              <a:endParaRPr lang="es-DO" dirty="0"/>
            </a:p>
          </p:txBody>
        </p:sp>
      </p:grpSp>
      <p:grpSp>
        <p:nvGrpSpPr>
          <p:cNvPr id="47" name="Grupo 46"/>
          <p:cNvGrpSpPr/>
          <p:nvPr/>
        </p:nvGrpSpPr>
        <p:grpSpPr>
          <a:xfrm>
            <a:off x="9090417" y="2090614"/>
            <a:ext cx="2827167" cy="2412891"/>
            <a:chOff x="500743" y="4428455"/>
            <a:chExt cx="2827167" cy="2015914"/>
          </a:xfrm>
        </p:grpSpPr>
        <p:sp>
          <p:nvSpPr>
            <p:cNvPr id="48" name="Llamada rectangular 47"/>
            <p:cNvSpPr/>
            <p:nvPr/>
          </p:nvSpPr>
          <p:spPr>
            <a:xfrm>
              <a:off x="500743" y="4428455"/>
              <a:ext cx="2827167" cy="2015914"/>
            </a:xfrm>
            <a:prstGeom prst="wedgeRectCallout">
              <a:avLst>
                <a:gd name="adj1" fmla="val -76420"/>
                <a:gd name="adj2" fmla="val -13538"/>
              </a:avLst>
            </a:prstGeom>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s-DO" b="1"/>
            </a:p>
          </p:txBody>
        </p:sp>
        <p:sp>
          <p:nvSpPr>
            <p:cNvPr id="49" name="CuadroTexto 48"/>
            <p:cNvSpPr txBox="1"/>
            <p:nvPr/>
          </p:nvSpPr>
          <p:spPr>
            <a:xfrm>
              <a:off x="612478" y="4548684"/>
              <a:ext cx="2533839" cy="1836198"/>
            </a:xfrm>
            <a:prstGeom prst="rect">
              <a:avLst/>
            </a:prstGeom>
            <a:noFill/>
            <a:ln>
              <a:noFill/>
            </a:ln>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es-DO"/>
              </a:defPPr>
              <a:lvl1pPr algn="ctr">
                <a:defRPr b="1"/>
              </a:lvl1pPr>
            </a:lstStyle>
            <a:p>
              <a:r>
                <a:rPr lang="es-DO" dirty="0" smtClean="0"/>
                <a:t>A través de las Compras Públicas la ciudadanía se involucra, mediante monitoreo social, esto hace que además de recibir productos de calidad, se genere confianza</a:t>
              </a:r>
              <a:endParaRPr lang="es-DO" dirty="0"/>
            </a:p>
          </p:txBody>
        </p:sp>
      </p:grpSp>
      <p:grpSp>
        <p:nvGrpSpPr>
          <p:cNvPr id="51" name="Grupo 50"/>
          <p:cNvGrpSpPr/>
          <p:nvPr/>
        </p:nvGrpSpPr>
        <p:grpSpPr>
          <a:xfrm>
            <a:off x="269875" y="4871842"/>
            <a:ext cx="2573415" cy="1736122"/>
            <a:chOff x="500744" y="4428455"/>
            <a:chExt cx="1915886" cy="1023257"/>
          </a:xfrm>
        </p:grpSpPr>
        <p:sp>
          <p:nvSpPr>
            <p:cNvPr id="52" name="Llamada rectangular 51"/>
            <p:cNvSpPr/>
            <p:nvPr/>
          </p:nvSpPr>
          <p:spPr>
            <a:xfrm>
              <a:off x="500744" y="4428455"/>
              <a:ext cx="1915886" cy="1023257"/>
            </a:xfrm>
            <a:prstGeom prst="wedgeRectCallout">
              <a:avLst>
                <a:gd name="adj1" fmla="val 67940"/>
                <a:gd name="adj2" fmla="val -15387"/>
              </a:avLst>
            </a:prstGeom>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s-DO" b="1"/>
            </a:p>
          </p:txBody>
        </p:sp>
        <p:sp>
          <p:nvSpPr>
            <p:cNvPr id="53" name="CuadroTexto 52"/>
            <p:cNvSpPr txBox="1"/>
            <p:nvPr/>
          </p:nvSpPr>
          <p:spPr>
            <a:xfrm>
              <a:off x="556283" y="4604251"/>
              <a:ext cx="1824715" cy="646331"/>
            </a:xfrm>
            <a:prstGeom prst="rect">
              <a:avLst/>
            </a:prstGeom>
            <a:noFill/>
            <a:ln>
              <a:noFill/>
            </a:ln>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es-DO"/>
              </a:defPPr>
              <a:lvl1pPr algn="ctr">
                <a:defRPr b="1">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s-DO" dirty="0" smtClean="0"/>
                <a:t>Desarrollo de los sectores productivos a través de las Compras Públicas (MIPYME, mujeres, etc.)</a:t>
              </a:r>
              <a:endParaRPr lang="es-DO" dirty="0"/>
            </a:p>
          </p:txBody>
        </p:sp>
      </p:grpSp>
    </p:spTree>
    <p:extLst>
      <p:ext uri="{BB962C8B-B14F-4D97-AF65-F5344CB8AC3E}">
        <p14:creationId xmlns:p14="http://schemas.microsoft.com/office/powerpoint/2010/main" val="188399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wipe(up)">
                                      <p:cBhvr>
                                        <p:cTn id="7" dur="500"/>
                                        <p:tgtEl>
                                          <p:spTgt spid="3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51"/>
                                        </p:tgtEl>
                                        <p:attrNameLst>
                                          <p:attrName>style.visibility</p:attrName>
                                        </p:attrNameLst>
                                      </p:cBhvr>
                                      <p:to>
                                        <p:strVal val="visible"/>
                                      </p:to>
                                    </p:set>
                                    <p:animEffect transition="in" filter="wipe(right)">
                                      <p:cBhvr>
                                        <p:cTn id="12" dur="500"/>
                                        <p:tgtEl>
                                          <p:spTgt spid="5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nodeType="clickEffect">
                                  <p:stCondLst>
                                    <p:cond delay="0"/>
                                  </p:stCondLst>
                                  <p:childTnLst>
                                    <p:set>
                                      <p:cBhvr>
                                        <p:cTn id="16" dur="1" fill="hold">
                                          <p:stCondLst>
                                            <p:cond delay="0"/>
                                          </p:stCondLst>
                                        </p:cTn>
                                        <p:tgtEl>
                                          <p:spTgt spid="41"/>
                                        </p:tgtEl>
                                        <p:attrNameLst>
                                          <p:attrName>style.visibility</p:attrName>
                                        </p:attrNameLst>
                                      </p:cBhvr>
                                      <p:to>
                                        <p:strVal val="visible"/>
                                      </p:to>
                                    </p:set>
                                    <p:animEffect transition="in" filter="wipe(right)">
                                      <p:cBhvr>
                                        <p:cTn id="17" dur="500"/>
                                        <p:tgtEl>
                                          <p:spTgt spid="4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2" fill="hold" nodeType="clickEffect">
                                  <p:stCondLst>
                                    <p:cond delay="0"/>
                                  </p:stCondLst>
                                  <p:childTnLst>
                                    <p:set>
                                      <p:cBhvr>
                                        <p:cTn id="21" dur="1" fill="hold">
                                          <p:stCondLst>
                                            <p:cond delay="0"/>
                                          </p:stCondLst>
                                        </p:cTn>
                                        <p:tgtEl>
                                          <p:spTgt spid="44"/>
                                        </p:tgtEl>
                                        <p:attrNameLst>
                                          <p:attrName>style.visibility</p:attrName>
                                        </p:attrNameLst>
                                      </p:cBhvr>
                                      <p:to>
                                        <p:strVal val="visible"/>
                                      </p:to>
                                    </p:set>
                                    <p:animEffect transition="in" filter="wipe(right)">
                                      <p:cBhvr>
                                        <p:cTn id="22" dur="500"/>
                                        <p:tgtEl>
                                          <p:spTgt spid="4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2" fill="hold" nodeType="clickEffect">
                                  <p:stCondLst>
                                    <p:cond delay="0"/>
                                  </p:stCondLst>
                                  <p:childTnLst>
                                    <p:set>
                                      <p:cBhvr>
                                        <p:cTn id="26" dur="1" fill="hold">
                                          <p:stCondLst>
                                            <p:cond delay="0"/>
                                          </p:stCondLst>
                                        </p:cTn>
                                        <p:tgtEl>
                                          <p:spTgt spid="47"/>
                                        </p:tgtEl>
                                        <p:attrNameLst>
                                          <p:attrName>style.visibility</p:attrName>
                                        </p:attrNameLst>
                                      </p:cBhvr>
                                      <p:to>
                                        <p:strVal val="visible"/>
                                      </p:to>
                                    </p:set>
                                    <p:animEffect transition="in" filter="wipe(right)">
                                      <p:cBhvr>
                                        <p:cTn id="27"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a:stretch>
            <a:fillRect/>
          </a:stretch>
        </p:blipFill>
        <p:spPr>
          <a:xfrm flipH="1">
            <a:off x="6915150" y="0"/>
            <a:ext cx="5276850" cy="3143250"/>
          </a:xfrm>
          <a:prstGeom prst="rect">
            <a:avLst/>
          </a:prstGeom>
        </p:spPr>
      </p:pic>
      <p:pic>
        <p:nvPicPr>
          <p:cNvPr id="7" name="Imagen 6"/>
          <p:cNvPicPr>
            <a:picLocks noChangeAspect="1"/>
          </p:cNvPicPr>
          <p:nvPr/>
        </p:nvPicPr>
        <p:blipFill>
          <a:blip r:embed="rId3"/>
          <a:stretch>
            <a:fillRect/>
          </a:stretch>
        </p:blipFill>
        <p:spPr>
          <a:xfrm>
            <a:off x="10344525" y="2881993"/>
            <a:ext cx="1847475" cy="1752400"/>
          </a:xfrm>
          <a:prstGeom prst="rect">
            <a:avLst/>
          </a:prstGeom>
        </p:spPr>
      </p:pic>
      <p:sp>
        <p:nvSpPr>
          <p:cNvPr id="8" name="Rectángulo 7"/>
          <p:cNvSpPr/>
          <p:nvPr/>
        </p:nvSpPr>
        <p:spPr>
          <a:xfrm>
            <a:off x="10254343" y="2881993"/>
            <a:ext cx="348343" cy="2612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DO"/>
          </a:p>
        </p:txBody>
      </p:sp>
      <p:pic>
        <p:nvPicPr>
          <p:cNvPr id="9" name="Imagen 8"/>
          <p:cNvPicPr>
            <a:picLocks noChangeAspect="1"/>
          </p:cNvPicPr>
          <p:nvPr/>
        </p:nvPicPr>
        <p:blipFill rotWithShape="1">
          <a:blip r:embed="rId4"/>
          <a:srcRect t="12465" r="48543"/>
          <a:stretch/>
        </p:blipFill>
        <p:spPr>
          <a:xfrm>
            <a:off x="10726511" y="4324351"/>
            <a:ext cx="1465489" cy="1700892"/>
          </a:xfrm>
          <a:prstGeom prst="rect">
            <a:avLst/>
          </a:prstGeom>
        </p:spPr>
      </p:pic>
      <p:pic>
        <p:nvPicPr>
          <p:cNvPr id="10" name="Imagen 9"/>
          <p:cNvPicPr>
            <a:picLocks noChangeAspect="1"/>
          </p:cNvPicPr>
          <p:nvPr/>
        </p:nvPicPr>
        <p:blipFill>
          <a:blip r:embed="rId5"/>
          <a:stretch>
            <a:fillRect/>
          </a:stretch>
        </p:blipFill>
        <p:spPr>
          <a:xfrm>
            <a:off x="10726511" y="5401355"/>
            <a:ext cx="1362075" cy="1247775"/>
          </a:xfrm>
          <a:prstGeom prst="rect">
            <a:avLst/>
          </a:prstGeom>
        </p:spPr>
      </p:pic>
      <p:sp>
        <p:nvSpPr>
          <p:cNvPr id="11" name="CuadroTexto 10"/>
          <p:cNvSpPr txBox="1"/>
          <p:nvPr/>
        </p:nvSpPr>
        <p:spPr>
          <a:xfrm>
            <a:off x="304800" y="245132"/>
            <a:ext cx="5464628" cy="923330"/>
          </a:xfrm>
          <a:prstGeom prst="rect">
            <a:avLst/>
          </a:prstGeom>
          <a:noFill/>
        </p:spPr>
        <p:txBody>
          <a:bodyPr wrap="square" rtlCol="0">
            <a:spAutoFit/>
          </a:bodyPr>
          <a:lstStyle/>
          <a:p>
            <a:r>
              <a:rPr lang="es-DO" sz="5400" b="1" dirty="0"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CONTENIDO</a:t>
            </a:r>
            <a:endParaRPr lang="es-DO" sz="5400" b="1"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p:txBody>
      </p:sp>
      <p:pic>
        <p:nvPicPr>
          <p:cNvPr id="12" name="Imagen 11"/>
          <p:cNvPicPr>
            <a:picLocks noChangeAspect="1"/>
          </p:cNvPicPr>
          <p:nvPr/>
        </p:nvPicPr>
        <p:blipFill>
          <a:blip r:embed="rId6"/>
          <a:stretch>
            <a:fillRect/>
          </a:stretch>
        </p:blipFill>
        <p:spPr>
          <a:xfrm>
            <a:off x="174164" y="6255880"/>
            <a:ext cx="10170361" cy="602120"/>
          </a:xfrm>
          <a:prstGeom prst="rect">
            <a:avLst/>
          </a:prstGeom>
        </p:spPr>
      </p:pic>
      <p:grpSp>
        <p:nvGrpSpPr>
          <p:cNvPr id="31" name="Grupo 30"/>
          <p:cNvGrpSpPr/>
          <p:nvPr/>
        </p:nvGrpSpPr>
        <p:grpSpPr>
          <a:xfrm>
            <a:off x="304800" y="3274126"/>
            <a:ext cx="7388734" cy="527225"/>
            <a:chOff x="304800" y="3212208"/>
            <a:chExt cx="7388734" cy="527225"/>
          </a:xfrm>
        </p:grpSpPr>
        <p:sp>
          <p:nvSpPr>
            <p:cNvPr id="21" name="Rectángulo 20"/>
            <p:cNvSpPr/>
            <p:nvPr/>
          </p:nvSpPr>
          <p:spPr>
            <a:xfrm>
              <a:off x="694019" y="3212208"/>
              <a:ext cx="6999515" cy="523220"/>
            </a:xfrm>
            <a:prstGeom prst="rect">
              <a:avLst/>
            </a:prstGeom>
            <a:noFill/>
          </p:spPr>
          <p:txBody>
            <a:bodyPr wrap="square" rtlCol="0">
              <a:spAutoFit/>
            </a:bodyPr>
            <a:lstStyle/>
            <a:p>
              <a:r>
                <a:rPr lang="es-DO" sz="2800" dirty="0">
                  <a:ln w="0"/>
                  <a:solidFill>
                    <a:schemeClr val="accent5"/>
                  </a:solidFill>
                  <a:effectLst>
                    <a:outerShdw blurRad="38100" dist="19050" dir="2700000" algn="tl" rotWithShape="0">
                      <a:schemeClr val="dk1">
                        <a:alpha val="40000"/>
                      </a:schemeClr>
                    </a:outerShdw>
                  </a:effectLst>
                </a:rPr>
                <a:t>Los derechos sociales y las compras públicas</a:t>
              </a:r>
            </a:p>
          </p:txBody>
        </p:sp>
        <p:pic>
          <p:nvPicPr>
            <p:cNvPr id="26" name="Imagen 25"/>
            <p:cNvPicPr>
              <a:picLocks noChangeAspect="1"/>
            </p:cNvPicPr>
            <p:nvPr/>
          </p:nvPicPr>
          <p:blipFill>
            <a:blip r:embed="rId7"/>
            <a:stretch>
              <a:fillRect/>
            </a:stretch>
          </p:blipFill>
          <p:spPr>
            <a:xfrm>
              <a:off x="304800" y="3311638"/>
              <a:ext cx="459880" cy="427795"/>
            </a:xfrm>
            <a:prstGeom prst="rect">
              <a:avLst/>
            </a:prstGeom>
          </p:spPr>
        </p:pic>
      </p:grpSp>
    </p:spTree>
    <p:extLst>
      <p:ext uri="{BB962C8B-B14F-4D97-AF65-F5344CB8AC3E}">
        <p14:creationId xmlns:p14="http://schemas.microsoft.com/office/powerpoint/2010/main" val="322562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31"/>
                                        </p:tgtEl>
                                        <p:attrNameLst>
                                          <p:attrName>style.visibility</p:attrName>
                                        </p:attrNameLst>
                                      </p:cBhvr>
                                      <p:to>
                                        <p:strVal val="visible"/>
                                      </p:to>
                                    </p:set>
                                    <p:animEffect transition="in" filter="wipe(left)">
                                      <p:cBhvr>
                                        <p:cTn id="11"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Imagen 25"/>
          <p:cNvPicPr>
            <a:picLocks noChangeAspect="1"/>
          </p:cNvPicPr>
          <p:nvPr/>
        </p:nvPicPr>
        <p:blipFill>
          <a:blip r:embed="rId2"/>
          <a:stretch>
            <a:fillRect/>
          </a:stretch>
        </p:blipFill>
        <p:spPr>
          <a:xfrm>
            <a:off x="500744" y="6133419"/>
            <a:ext cx="1741714" cy="448409"/>
          </a:xfrm>
          <a:prstGeom prst="rect">
            <a:avLst/>
          </a:prstGeom>
        </p:spPr>
      </p:pic>
      <p:pic>
        <p:nvPicPr>
          <p:cNvPr id="27" name="Imagen 26"/>
          <p:cNvPicPr>
            <a:picLocks noChangeAspect="1"/>
          </p:cNvPicPr>
          <p:nvPr/>
        </p:nvPicPr>
        <p:blipFill>
          <a:blip r:embed="rId3"/>
          <a:stretch>
            <a:fillRect/>
          </a:stretch>
        </p:blipFill>
        <p:spPr>
          <a:xfrm>
            <a:off x="2336346" y="6097083"/>
            <a:ext cx="1299482" cy="521079"/>
          </a:xfrm>
          <a:prstGeom prst="rect">
            <a:avLst/>
          </a:prstGeom>
        </p:spPr>
      </p:pic>
      <p:pic>
        <p:nvPicPr>
          <p:cNvPr id="28" name="Imagen 27"/>
          <p:cNvPicPr>
            <a:picLocks noChangeAspect="1"/>
          </p:cNvPicPr>
          <p:nvPr/>
        </p:nvPicPr>
        <p:blipFill>
          <a:blip r:embed="rId4"/>
          <a:stretch>
            <a:fillRect/>
          </a:stretch>
        </p:blipFill>
        <p:spPr>
          <a:xfrm>
            <a:off x="3842655" y="6133419"/>
            <a:ext cx="5098748" cy="582189"/>
          </a:xfrm>
          <a:prstGeom prst="rect">
            <a:avLst/>
          </a:prstGeom>
        </p:spPr>
      </p:pic>
      <p:pic>
        <p:nvPicPr>
          <p:cNvPr id="29" name="Imagen 28"/>
          <p:cNvPicPr>
            <a:picLocks noChangeAspect="1"/>
          </p:cNvPicPr>
          <p:nvPr/>
        </p:nvPicPr>
        <p:blipFill>
          <a:blip r:embed="rId5"/>
          <a:stretch>
            <a:fillRect/>
          </a:stretch>
        </p:blipFill>
        <p:spPr>
          <a:xfrm>
            <a:off x="9224430" y="6045248"/>
            <a:ext cx="2257955" cy="572914"/>
          </a:xfrm>
          <a:prstGeom prst="rect">
            <a:avLst/>
          </a:prstGeom>
        </p:spPr>
      </p:pic>
      <p:sp>
        <p:nvSpPr>
          <p:cNvPr id="30" name="Forma libre 29"/>
          <p:cNvSpPr/>
          <p:nvPr/>
        </p:nvSpPr>
        <p:spPr>
          <a:xfrm flipV="1">
            <a:off x="5181776" y="292976"/>
            <a:ext cx="6857825" cy="45719"/>
          </a:xfrm>
          <a:custGeom>
            <a:avLst/>
            <a:gdLst>
              <a:gd name="connsiteX0" fmla="*/ 0 w 6994358"/>
              <a:gd name="connsiteY0" fmla="*/ 0 h 0"/>
              <a:gd name="connsiteX1" fmla="*/ 6994358 w 6994358"/>
              <a:gd name="connsiteY1" fmla="*/ 0 h 0"/>
              <a:gd name="connsiteX2" fmla="*/ 6994358 w 6994358"/>
              <a:gd name="connsiteY2" fmla="*/ 0 h 0"/>
            </a:gdLst>
            <a:ahLst/>
            <a:cxnLst>
              <a:cxn ang="0">
                <a:pos x="connsiteX0" y="connsiteY0"/>
              </a:cxn>
              <a:cxn ang="0">
                <a:pos x="connsiteX1" y="connsiteY1"/>
              </a:cxn>
              <a:cxn ang="0">
                <a:pos x="connsiteX2" y="connsiteY2"/>
              </a:cxn>
            </a:cxnLst>
            <a:rect l="l" t="t" r="r" b="b"/>
            <a:pathLst>
              <a:path w="6994358">
                <a:moveTo>
                  <a:pt x="0" y="0"/>
                </a:moveTo>
                <a:lnTo>
                  <a:pt x="6994358" y="0"/>
                </a:lnTo>
                <a:lnTo>
                  <a:pt x="6994358" y="0"/>
                </a:lnTo>
              </a:path>
            </a:pathLst>
          </a:custGeom>
          <a:solidFill>
            <a:srgbClr val="002060"/>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DO"/>
          </a:p>
        </p:txBody>
      </p:sp>
      <p:sp>
        <p:nvSpPr>
          <p:cNvPr id="31" name="Forma libre 30"/>
          <p:cNvSpPr/>
          <p:nvPr/>
        </p:nvSpPr>
        <p:spPr>
          <a:xfrm>
            <a:off x="5181777" y="259832"/>
            <a:ext cx="6857824" cy="45719"/>
          </a:xfrm>
          <a:custGeom>
            <a:avLst/>
            <a:gdLst>
              <a:gd name="connsiteX0" fmla="*/ 0 w 6994358"/>
              <a:gd name="connsiteY0" fmla="*/ 0 h 0"/>
              <a:gd name="connsiteX1" fmla="*/ 6994358 w 6994358"/>
              <a:gd name="connsiteY1" fmla="*/ 0 h 0"/>
              <a:gd name="connsiteX2" fmla="*/ 6994358 w 6994358"/>
              <a:gd name="connsiteY2" fmla="*/ 0 h 0"/>
            </a:gdLst>
            <a:ahLst/>
            <a:cxnLst>
              <a:cxn ang="0">
                <a:pos x="connsiteX0" y="connsiteY0"/>
              </a:cxn>
              <a:cxn ang="0">
                <a:pos x="connsiteX1" y="connsiteY1"/>
              </a:cxn>
              <a:cxn ang="0">
                <a:pos x="connsiteX2" y="connsiteY2"/>
              </a:cxn>
            </a:cxnLst>
            <a:rect l="l" t="t" r="r" b="b"/>
            <a:pathLst>
              <a:path w="6994358">
                <a:moveTo>
                  <a:pt x="0" y="0"/>
                </a:moveTo>
                <a:lnTo>
                  <a:pt x="6994358" y="0"/>
                </a:lnTo>
                <a:lnTo>
                  <a:pt x="6994358" y="0"/>
                </a:lnTo>
              </a:path>
            </a:pathLst>
          </a:cu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DO"/>
          </a:p>
        </p:txBody>
      </p:sp>
      <p:sp>
        <p:nvSpPr>
          <p:cNvPr id="15" name="Rectángulo 14"/>
          <p:cNvSpPr/>
          <p:nvPr/>
        </p:nvSpPr>
        <p:spPr>
          <a:xfrm>
            <a:off x="7530377" y="-2825586"/>
            <a:ext cx="1694053" cy="369332"/>
          </a:xfrm>
          <a:prstGeom prst="rect">
            <a:avLst/>
          </a:prstGeom>
        </p:spPr>
        <p:txBody>
          <a:bodyPr wrap="none">
            <a:spAutoFit/>
          </a:bodyPr>
          <a:lstStyle/>
          <a:p>
            <a:r>
              <a:rPr lang="es-DO" b="1" dirty="0" smtClean="0">
                <a:ln w="0"/>
                <a:effectLst>
                  <a:reflection blurRad="6350" stA="53000" endA="300" endPos="35500" dir="5400000" sy="-90000" algn="bl" rotWithShape="0"/>
                </a:effectLst>
                <a:latin typeface="Calibri" panose="020F0502020204030204" pitchFamily="34" charset="0"/>
              </a:rPr>
              <a:t>CONFIABILIDAD</a:t>
            </a:r>
            <a:endParaRPr lang="es-DO" dirty="0"/>
          </a:p>
        </p:txBody>
      </p:sp>
      <p:pic>
        <p:nvPicPr>
          <p:cNvPr id="53" name="Imagen 52"/>
          <p:cNvPicPr>
            <a:picLocks noChangeAspect="1"/>
          </p:cNvPicPr>
          <p:nvPr/>
        </p:nvPicPr>
        <p:blipFill rotWithShape="1">
          <a:blip r:embed="rId6"/>
          <a:srcRect b="28950"/>
          <a:stretch/>
        </p:blipFill>
        <p:spPr>
          <a:xfrm>
            <a:off x="0" y="0"/>
            <a:ext cx="5108891" cy="1866900"/>
          </a:xfrm>
          <a:prstGeom prst="rect">
            <a:avLst/>
          </a:prstGeom>
        </p:spPr>
      </p:pic>
      <p:sp>
        <p:nvSpPr>
          <p:cNvPr id="57" name="CuadroTexto 56"/>
          <p:cNvSpPr txBox="1"/>
          <p:nvPr/>
        </p:nvSpPr>
        <p:spPr>
          <a:xfrm>
            <a:off x="4074570" y="305551"/>
            <a:ext cx="8095657" cy="707886"/>
          </a:xfrm>
          <a:prstGeom prst="rect">
            <a:avLst/>
          </a:prstGeom>
          <a:noFill/>
        </p:spPr>
        <p:txBody>
          <a:bodyPr wrap="square" rtlCol="0">
            <a:spAutoFit/>
          </a:bodyPr>
          <a:lstStyle/>
          <a:p>
            <a:pPr algn="r"/>
            <a:r>
              <a:rPr lang="es-DO" sz="4000" b="1" dirty="0"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Derechos Sociales y las Compras</a:t>
            </a:r>
            <a:endParaRPr lang="es-DO" sz="4000" b="1"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p:txBody>
      </p:sp>
      <p:sp>
        <p:nvSpPr>
          <p:cNvPr id="25" name="CuadroTexto 24"/>
          <p:cNvSpPr txBox="1"/>
          <p:nvPr/>
        </p:nvSpPr>
        <p:spPr>
          <a:xfrm>
            <a:off x="61703" y="2242226"/>
            <a:ext cx="6009763" cy="2862322"/>
          </a:xfrm>
          <a:prstGeom prst="rect">
            <a:avLst/>
          </a:prstGeom>
          <a:noFill/>
        </p:spPr>
        <p:txBody>
          <a:bodyPr wrap="square" rtlCol="0">
            <a:spAutoFit/>
          </a:bodyPr>
          <a:lstStyle/>
          <a:p>
            <a:pPr algn="ctr"/>
            <a:r>
              <a:rPr lang="es-DO" sz="3600" b="1" dirty="0" smtClean="0">
                <a:solidFill>
                  <a:srgbClr val="C00000"/>
                </a:solidFill>
                <a:latin typeface="Bradley Hand ITC" panose="03070402050302030203" pitchFamily="66" charset="0"/>
                <a:ea typeface="Times New Roman" panose="02020603050405020304" pitchFamily="18" charset="0"/>
                <a:cs typeface="Times New Roman" panose="02020603050405020304" pitchFamily="18" charset="0"/>
              </a:rPr>
              <a:t>Como ya hemos visto, en un Estado Social y Democrático de Derecho, el Estado tiene la obligación de asegurar los derechos fundamentales</a:t>
            </a:r>
            <a:endParaRPr lang="es-DO" sz="3600" b="1" dirty="0">
              <a:solidFill>
                <a:srgbClr val="C00000"/>
              </a:solidFill>
              <a:latin typeface="Bradley Hand ITC" panose="03070402050302030203" pitchFamily="66" charset="0"/>
              <a:ea typeface="Times New Roman" panose="02020603050405020304" pitchFamily="18" charset="0"/>
              <a:cs typeface="Times New Roman" panose="02020603050405020304" pitchFamily="18" charset="0"/>
            </a:endParaRPr>
          </a:p>
        </p:txBody>
      </p:sp>
      <p:sp>
        <p:nvSpPr>
          <p:cNvPr id="3" name="AutoShape 2" descr="Resultado de imagen para logo salud"/>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DO"/>
          </a:p>
        </p:txBody>
      </p:sp>
      <p:grpSp>
        <p:nvGrpSpPr>
          <p:cNvPr id="6" name="Grupo 5"/>
          <p:cNvGrpSpPr/>
          <p:nvPr/>
        </p:nvGrpSpPr>
        <p:grpSpPr>
          <a:xfrm>
            <a:off x="6678243" y="1569664"/>
            <a:ext cx="1640568" cy="1829508"/>
            <a:chOff x="301725" y="3819395"/>
            <a:chExt cx="1640568" cy="1829508"/>
          </a:xfrm>
        </p:grpSpPr>
        <p:pic>
          <p:nvPicPr>
            <p:cNvPr id="4" name="Imagen 3"/>
            <p:cNvPicPr>
              <a:picLocks noChangeAspect="1"/>
            </p:cNvPicPr>
            <p:nvPr/>
          </p:nvPicPr>
          <p:blipFill>
            <a:blip r:embed="rId7"/>
            <a:stretch>
              <a:fillRect/>
            </a:stretch>
          </p:blipFill>
          <p:spPr>
            <a:xfrm>
              <a:off x="339202" y="3819395"/>
              <a:ext cx="1603091" cy="1553873"/>
            </a:xfrm>
            <a:prstGeom prst="rect">
              <a:avLst/>
            </a:prstGeom>
          </p:spPr>
        </p:pic>
        <p:sp>
          <p:nvSpPr>
            <p:cNvPr id="5" name="CuadroTexto 4"/>
            <p:cNvSpPr txBox="1"/>
            <p:nvPr/>
          </p:nvSpPr>
          <p:spPr>
            <a:xfrm>
              <a:off x="301725" y="5279571"/>
              <a:ext cx="1640568" cy="369332"/>
            </a:xfrm>
            <a:prstGeom prst="rect">
              <a:avLst/>
            </a:prstGeom>
            <a:noFill/>
          </p:spPr>
          <p:txBody>
            <a:bodyPr wrap="square" rtlCol="0">
              <a:spAutoFit/>
            </a:bodyPr>
            <a:lstStyle/>
            <a:p>
              <a:pPr algn="ctr"/>
              <a:r>
                <a:rPr lang="es-DO" b="1" dirty="0" smtClean="0">
                  <a:ln w="0"/>
                  <a:solidFill>
                    <a:schemeClr val="accent5">
                      <a:lumMod val="75000"/>
                    </a:schemeClr>
                  </a:solidFill>
                  <a:effectLst>
                    <a:outerShdw blurRad="38100" dist="19050" dir="2700000" algn="tl" rotWithShape="0">
                      <a:schemeClr val="dk1">
                        <a:alpha val="40000"/>
                      </a:schemeClr>
                    </a:outerShdw>
                  </a:effectLst>
                </a:rPr>
                <a:t>SALUD</a:t>
              </a:r>
              <a:endParaRPr lang="es-DO" b="1" dirty="0">
                <a:ln w="0"/>
                <a:solidFill>
                  <a:schemeClr val="accent5">
                    <a:lumMod val="75000"/>
                  </a:schemeClr>
                </a:solidFill>
                <a:effectLst>
                  <a:outerShdw blurRad="38100" dist="19050" dir="2700000" algn="tl" rotWithShape="0">
                    <a:schemeClr val="dk1">
                      <a:alpha val="40000"/>
                    </a:schemeClr>
                  </a:outerShdw>
                </a:effectLst>
              </a:endParaRPr>
            </a:p>
          </p:txBody>
        </p:sp>
      </p:grpSp>
      <p:grpSp>
        <p:nvGrpSpPr>
          <p:cNvPr id="8" name="Grupo 7"/>
          <p:cNvGrpSpPr/>
          <p:nvPr/>
        </p:nvGrpSpPr>
        <p:grpSpPr>
          <a:xfrm>
            <a:off x="8653823" y="1565961"/>
            <a:ext cx="1640568" cy="1833211"/>
            <a:chOff x="8126551" y="1530273"/>
            <a:chExt cx="1640568" cy="1833211"/>
          </a:xfrm>
        </p:grpSpPr>
        <p:pic>
          <p:nvPicPr>
            <p:cNvPr id="14340" name="Picture 4" descr="http://4.bp.blogspot.com/-Nz-ItYtvIWA/UlHdg26dI3I/AAAAAAAAMuw/Q677Ibjv8rk/s1600/icono-leer-circulo-cultura-biblioteca.png"/>
            <p:cNvPicPr>
              <a:picLocks noChangeAspect="1" noChangeArrowheads="1"/>
            </p:cNvPicPr>
            <p:nvPr/>
          </p:nvPicPr>
          <p:blipFill>
            <a:blip r:embed="rId8" cstate="print">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175070" y="1530273"/>
              <a:ext cx="1543530" cy="1423907"/>
            </a:xfrm>
            <a:prstGeom prst="rect">
              <a:avLst/>
            </a:prstGeom>
            <a:noFill/>
            <a:extLst>
              <a:ext uri="{909E8E84-426E-40DD-AFC4-6F175D3DCCD1}">
                <a14:hiddenFill xmlns:a14="http://schemas.microsoft.com/office/drawing/2010/main">
                  <a:solidFill>
                    <a:srgbClr val="FFFFFF"/>
                  </a:solidFill>
                </a14:hiddenFill>
              </a:ext>
            </a:extLst>
          </p:spPr>
        </p:pic>
        <p:sp>
          <p:nvSpPr>
            <p:cNvPr id="20" name="CuadroTexto 19"/>
            <p:cNvSpPr txBox="1"/>
            <p:nvPr/>
          </p:nvSpPr>
          <p:spPr>
            <a:xfrm>
              <a:off x="8126551" y="2994152"/>
              <a:ext cx="1640568" cy="369332"/>
            </a:xfrm>
            <a:prstGeom prst="rect">
              <a:avLst/>
            </a:prstGeom>
            <a:noFill/>
          </p:spPr>
          <p:txBody>
            <a:bodyPr wrap="square" rtlCol="0">
              <a:spAutoFit/>
            </a:bodyPr>
            <a:lstStyle>
              <a:defPPr>
                <a:defRPr lang="es-DO"/>
              </a:defPPr>
              <a:lvl1pPr algn="ctr">
                <a:defRPr b="1">
                  <a:ln w="0"/>
                  <a:solidFill>
                    <a:schemeClr val="accent5">
                      <a:lumMod val="75000"/>
                    </a:schemeClr>
                  </a:solidFill>
                  <a:effectLst>
                    <a:outerShdw blurRad="38100" dist="19050" dir="2700000" algn="tl" rotWithShape="0">
                      <a:schemeClr val="dk1">
                        <a:alpha val="40000"/>
                      </a:schemeClr>
                    </a:outerShdw>
                  </a:effectLst>
                </a:defRPr>
              </a:lvl1pPr>
            </a:lstStyle>
            <a:p>
              <a:r>
                <a:rPr lang="es-DO" dirty="0"/>
                <a:t>EDUCACIÓN</a:t>
              </a:r>
            </a:p>
          </p:txBody>
        </p:sp>
      </p:grpSp>
      <p:grpSp>
        <p:nvGrpSpPr>
          <p:cNvPr id="9" name="Grupo 8"/>
          <p:cNvGrpSpPr/>
          <p:nvPr/>
        </p:nvGrpSpPr>
        <p:grpSpPr>
          <a:xfrm>
            <a:off x="10399033" y="1508051"/>
            <a:ext cx="1640568" cy="1862305"/>
            <a:chOff x="10179967" y="1550361"/>
            <a:chExt cx="1640568" cy="1862305"/>
          </a:xfrm>
        </p:grpSpPr>
        <p:pic>
          <p:nvPicPr>
            <p:cNvPr id="14342" name="Picture 6" descr="https://image.freepik.com/iconos-gratis/la-construccion-de-viviendas_318-63462.jpg"/>
            <p:cNvPicPr>
              <a:picLocks noChangeAspect="1" noChangeArrowheads="1"/>
            </p:cNvPicPr>
            <p:nvPr/>
          </p:nvPicPr>
          <p:blipFill>
            <a:blip r:embed="rId9" cstate="print">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0221463" y="1550361"/>
              <a:ext cx="1557576" cy="1557576"/>
            </a:xfrm>
            <a:prstGeom prst="rect">
              <a:avLst/>
            </a:prstGeom>
            <a:noFill/>
            <a:extLst>
              <a:ext uri="{909E8E84-426E-40DD-AFC4-6F175D3DCCD1}">
                <a14:hiddenFill xmlns:a14="http://schemas.microsoft.com/office/drawing/2010/main">
                  <a:solidFill>
                    <a:srgbClr val="FFFFFF"/>
                  </a:solidFill>
                </a14:hiddenFill>
              </a:ext>
            </a:extLst>
          </p:spPr>
        </p:pic>
        <p:sp>
          <p:nvSpPr>
            <p:cNvPr id="22" name="CuadroTexto 21"/>
            <p:cNvSpPr txBox="1"/>
            <p:nvPr/>
          </p:nvSpPr>
          <p:spPr>
            <a:xfrm>
              <a:off x="10179967" y="3043334"/>
              <a:ext cx="1640568" cy="369332"/>
            </a:xfrm>
            <a:prstGeom prst="rect">
              <a:avLst/>
            </a:prstGeom>
            <a:noFill/>
          </p:spPr>
          <p:txBody>
            <a:bodyPr wrap="square" rtlCol="0">
              <a:spAutoFit/>
            </a:bodyPr>
            <a:lstStyle>
              <a:defPPr>
                <a:defRPr lang="es-DO"/>
              </a:defPPr>
              <a:lvl1pPr algn="ctr">
                <a:defRPr b="1">
                  <a:ln w="0"/>
                  <a:solidFill>
                    <a:schemeClr val="accent5">
                      <a:lumMod val="75000"/>
                    </a:schemeClr>
                  </a:solidFill>
                  <a:effectLst>
                    <a:outerShdw blurRad="38100" dist="19050" dir="2700000" algn="tl" rotWithShape="0">
                      <a:schemeClr val="dk1">
                        <a:alpha val="40000"/>
                      </a:schemeClr>
                    </a:outerShdw>
                  </a:effectLst>
                </a:defRPr>
              </a:lvl1pPr>
            </a:lstStyle>
            <a:p>
              <a:r>
                <a:rPr lang="es-DO" dirty="0"/>
                <a:t>VIVIENDA</a:t>
              </a:r>
            </a:p>
          </p:txBody>
        </p:sp>
      </p:grpSp>
      <p:grpSp>
        <p:nvGrpSpPr>
          <p:cNvPr id="10" name="Grupo 9"/>
          <p:cNvGrpSpPr/>
          <p:nvPr/>
        </p:nvGrpSpPr>
        <p:grpSpPr>
          <a:xfrm>
            <a:off x="6687399" y="3839662"/>
            <a:ext cx="1640568" cy="1769173"/>
            <a:chOff x="6647858" y="3812976"/>
            <a:chExt cx="1640568" cy="1769173"/>
          </a:xfrm>
        </p:grpSpPr>
        <p:pic>
          <p:nvPicPr>
            <p:cNvPr id="14344" name="Picture 8" descr="http://grupojefte.com/wp-content/uploads/2014/12/Icono-mantenimiento.png"/>
            <p:cNvPicPr>
              <a:picLocks noChangeAspect="1" noChangeArrowheads="1"/>
            </p:cNvPicPr>
            <p:nvPr/>
          </p:nvPicPr>
          <p:blipFill>
            <a:blip r:embed="rId10" cstate="print">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998507" y="3812976"/>
              <a:ext cx="1000040" cy="1355369"/>
            </a:xfrm>
            <a:prstGeom prst="rect">
              <a:avLst/>
            </a:prstGeom>
            <a:noFill/>
            <a:extLst>
              <a:ext uri="{909E8E84-426E-40DD-AFC4-6F175D3DCCD1}">
                <a14:hiddenFill xmlns:a14="http://schemas.microsoft.com/office/drawing/2010/main">
                  <a:solidFill>
                    <a:srgbClr val="FFFFFF"/>
                  </a:solidFill>
                </a14:hiddenFill>
              </a:ext>
            </a:extLst>
          </p:spPr>
        </p:pic>
        <p:sp>
          <p:nvSpPr>
            <p:cNvPr id="33" name="CuadroTexto 32"/>
            <p:cNvSpPr txBox="1"/>
            <p:nvPr/>
          </p:nvSpPr>
          <p:spPr>
            <a:xfrm>
              <a:off x="6647858" y="5212817"/>
              <a:ext cx="1640568" cy="369332"/>
            </a:xfrm>
            <a:prstGeom prst="rect">
              <a:avLst/>
            </a:prstGeom>
            <a:noFill/>
          </p:spPr>
          <p:txBody>
            <a:bodyPr wrap="square" rtlCol="0">
              <a:spAutoFit/>
            </a:bodyPr>
            <a:lstStyle>
              <a:defPPr>
                <a:defRPr lang="es-DO"/>
              </a:defPPr>
              <a:lvl1pPr algn="ctr">
                <a:defRPr b="1">
                  <a:ln w="0"/>
                  <a:solidFill>
                    <a:schemeClr val="accent5">
                      <a:lumMod val="75000"/>
                    </a:schemeClr>
                  </a:solidFill>
                  <a:effectLst>
                    <a:outerShdw blurRad="38100" dist="19050" dir="2700000" algn="tl" rotWithShape="0">
                      <a:schemeClr val="dk1">
                        <a:alpha val="40000"/>
                      </a:schemeClr>
                    </a:outerShdw>
                  </a:effectLst>
                </a:defRPr>
              </a:lvl1pPr>
            </a:lstStyle>
            <a:p>
              <a:r>
                <a:rPr lang="es-DO" dirty="0" smtClean="0"/>
                <a:t>TRABAJO</a:t>
              </a:r>
              <a:endParaRPr lang="es-DO" dirty="0"/>
            </a:p>
          </p:txBody>
        </p:sp>
      </p:grpSp>
      <p:grpSp>
        <p:nvGrpSpPr>
          <p:cNvPr id="11" name="Grupo 10"/>
          <p:cNvGrpSpPr/>
          <p:nvPr/>
        </p:nvGrpSpPr>
        <p:grpSpPr>
          <a:xfrm>
            <a:off x="8377403" y="4025094"/>
            <a:ext cx="2082983" cy="1558196"/>
            <a:chOff x="8432616" y="3972617"/>
            <a:chExt cx="2082983" cy="1558196"/>
          </a:xfrm>
        </p:grpSpPr>
        <p:pic>
          <p:nvPicPr>
            <p:cNvPr id="14352" name="Picture 16" descr="http://blog.arcos.com/wp-content/uploads/2012/06/Iconos-medio-ambiente.png"/>
            <p:cNvPicPr>
              <a:picLocks noChangeAspect="1" noChangeArrowheads="1"/>
            </p:cNvPicPr>
            <p:nvPr/>
          </p:nvPicPr>
          <p:blipFill rotWithShape="1">
            <a:blip r:embed="rId11">
              <a:duotone>
                <a:schemeClr val="accent5">
                  <a:shade val="45000"/>
                  <a:satMod val="135000"/>
                </a:schemeClr>
                <a:prstClr val="white"/>
              </a:duotone>
              <a:extLst>
                <a:ext uri="{28A0092B-C50C-407E-A947-70E740481C1C}">
                  <a14:useLocalDpi xmlns:a14="http://schemas.microsoft.com/office/drawing/2010/main" val="0"/>
                </a:ext>
              </a:extLst>
            </a:blip>
            <a:srcRect l="51920" t="17970" r="26014" b="12745"/>
            <a:stretch/>
          </p:blipFill>
          <p:spPr bwMode="auto">
            <a:xfrm>
              <a:off x="8831894" y="3972617"/>
              <a:ext cx="1284426" cy="1175370"/>
            </a:xfrm>
            <a:prstGeom prst="rect">
              <a:avLst/>
            </a:prstGeom>
            <a:noFill/>
            <a:extLst>
              <a:ext uri="{909E8E84-426E-40DD-AFC4-6F175D3DCCD1}">
                <a14:hiddenFill xmlns:a14="http://schemas.microsoft.com/office/drawing/2010/main">
                  <a:solidFill>
                    <a:srgbClr val="FFFFFF"/>
                  </a:solidFill>
                </a14:hiddenFill>
              </a:ext>
            </a:extLst>
          </p:spPr>
        </p:pic>
        <p:sp>
          <p:nvSpPr>
            <p:cNvPr id="34" name="CuadroTexto 33"/>
            <p:cNvSpPr txBox="1"/>
            <p:nvPr/>
          </p:nvSpPr>
          <p:spPr>
            <a:xfrm>
              <a:off x="8432616" y="5161481"/>
              <a:ext cx="2082983" cy="369332"/>
            </a:xfrm>
            <a:prstGeom prst="rect">
              <a:avLst/>
            </a:prstGeom>
            <a:noFill/>
          </p:spPr>
          <p:txBody>
            <a:bodyPr wrap="square" rtlCol="0">
              <a:spAutoFit/>
            </a:bodyPr>
            <a:lstStyle>
              <a:defPPr>
                <a:defRPr lang="es-DO"/>
              </a:defPPr>
              <a:lvl1pPr algn="ctr">
                <a:defRPr b="1">
                  <a:ln w="0"/>
                  <a:solidFill>
                    <a:schemeClr val="accent5">
                      <a:lumMod val="75000"/>
                    </a:schemeClr>
                  </a:solidFill>
                  <a:effectLst>
                    <a:outerShdw blurRad="38100" dist="19050" dir="2700000" algn="tl" rotWithShape="0">
                      <a:schemeClr val="dk1">
                        <a:alpha val="40000"/>
                      </a:schemeClr>
                    </a:outerShdw>
                  </a:effectLst>
                </a:defRPr>
              </a:lvl1pPr>
            </a:lstStyle>
            <a:p>
              <a:r>
                <a:rPr lang="es-DO" dirty="0" smtClean="0"/>
                <a:t>MEDIO AMBIENTE</a:t>
              </a:r>
              <a:endParaRPr lang="es-DO" dirty="0"/>
            </a:p>
          </p:txBody>
        </p:sp>
      </p:grpSp>
      <p:grpSp>
        <p:nvGrpSpPr>
          <p:cNvPr id="12" name="Grupo 11"/>
          <p:cNvGrpSpPr/>
          <p:nvPr/>
        </p:nvGrpSpPr>
        <p:grpSpPr>
          <a:xfrm>
            <a:off x="10493827" y="4076726"/>
            <a:ext cx="1618659" cy="1505423"/>
            <a:chOff x="10493827" y="3996574"/>
            <a:chExt cx="1618659" cy="1505423"/>
          </a:xfrm>
        </p:grpSpPr>
        <p:pic>
          <p:nvPicPr>
            <p:cNvPr id="14354" name="Picture 18" descr="https://image.freepik.com/free-icon/policeman_318-9921.png"/>
            <p:cNvPicPr>
              <a:picLocks noChangeAspect="1" noChangeArrowheads="1"/>
            </p:cNvPicPr>
            <p:nvPr/>
          </p:nvPicPr>
          <p:blipFill>
            <a:blip r:embed="rId12">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0749169" y="3996574"/>
              <a:ext cx="1107973" cy="1107974"/>
            </a:xfrm>
            <a:prstGeom prst="rect">
              <a:avLst/>
            </a:prstGeom>
            <a:noFill/>
            <a:extLst>
              <a:ext uri="{909E8E84-426E-40DD-AFC4-6F175D3DCCD1}">
                <a14:hiddenFill xmlns:a14="http://schemas.microsoft.com/office/drawing/2010/main">
                  <a:solidFill>
                    <a:srgbClr val="FFFFFF"/>
                  </a:solidFill>
                </a14:hiddenFill>
              </a:ext>
            </a:extLst>
          </p:spPr>
        </p:pic>
        <p:sp>
          <p:nvSpPr>
            <p:cNvPr id="35" name="CuadroTexto 34"/>
            <p:cNvSpPr txBox="1"/>
            <p:nvPr/>
          </p:nvSpPr>
          <p:spPr>
            <a:xfrm>
              <a:off x="10493827" y="5132665"/>
              <a:ext cx="1618659" cy="369332"/>
            </a:xfrm>
            <a:prstGeom prst="rect">
              <a:avLst/>
            </a:prstGeom>
            <a:noFill/>
          </p:spPr>
          <p:txBody>
            <a:bodyPr wrap="square" rtlCol="0">
              <a:spAutoFit/>
            </a:bodyPr>
            <a:lstStyle>
              <a:defPPr>
                <a:defRPr lang="es-DO"/>
              </a:defPPr>
              <a:lvl1pPr algn="ctr">
                <a:defRPr b="1">
                  <a:ln w="0"/>
                  <a:solidFill>
                    <a:schemeClr val="accent5">
                      <a:lumMod val="75000"/>
                    </a:schemeClr>
                  </a:solidFill>
                  <a:effectLst>
                    <a:outerShdw blurRad="38100" dist="19050" dir="2700000" algn="tl" rotWithShape="0">
                      <a:schemeClr val="dk1">
                        <a:alpha val="40000"/>
                      </a:schemeClr>
                    </a:outerShdw>
                  </a:effectLst>
                </a:defRPr>
              </a:lvl1pPr>
            </a:lstStyle>
            <a:p>
              <a:r>
                <a:rPr lang="es-DO" dirty="0" smtClean="0"/>
                <a:t>SEGURIDAD</a:t>
              </a:r>
              <a:endParaRPr lang="es-DO" dirty="0"/>
            </a:p>
          </p:txBody>
        </p:sp>
      </p:grpSp>
    </p:spTree>
    <p:extLst>
      <p:ext uri="{BB962C8B-B14F-4D97-AF65-F5344CB8AC3E}">
        <p14:creationId xmlns:p14="http://schemas.microsoft.com/office/powerpoint/2010/main" val="1433539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up)">
                                      <p:cBhvr>
                                        <p:cTn id="7" dur="500"/>
                                        <p:tgtEl>
                                          <p:spTgt spid="2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rotWithShape="1">
          <a:blip r:embed="rId2">
            <a:extLst>
              <a:ext uri="{BEBA8EAE-BF5A-486C-A8C5-ECC9F3942E4B}">
                <a14:imgProps xmlns:a14="http://schemas.microsoft.com/office/drawing/2010/main">
                  <a14:imgLayer r:embed="rId3">
                    <a14:imgEffect>
                      <a14:artisticPhotocopy/>
                    </a14:imgEffect>
                  </a14:imgLayer>
                </a14:imgProps>
              </a:ext>
            </a:extLst>
          </a:blip>
          <a:srcRect b="13903"/>
          <a:stretch/>
        </p:blipFill>
        <p:spPr>
          <a:xfrm>
            <a:off x="-136940" y="772428"/>
            <a:ext cx="12503980" cy="4923522"/>
          </a:xfrm>
          <a:prstGeom prst="rect">
            <a:avLst/>
          </a:prstGeom>
        </p:spPr>
      </p:pic>
      <p:pic>
        <p:nvPicPr>
          <p:cNvPr id="26" name="Imagen 25"/>
          <p:cNvPicPr>
            <a:picLocks noChangeAspect="1"/>
          </p:cNvPicPr>
          <p:nvPr/>
        </p:nvPicPr>
        <p:blipFill>
          <a:blip r:embed="rId4"/>
          <a:stretch>
            <a:fillRect/>
          </a:stretch>
        </p:blipFill>
        <p:spPr>
          <a:xfrm>
            <a:off x="500744" y="6133419"/>
            <a:ext cx="1741714" cy="448409"/>
          </a:xfrm>
          <a:prstGeom prst="rect">
            <a:avLst/>
          </a:prstGeom>
        </p:spPr>
      </p:pic>
      <p:pic>
        <p:nvPicPr>
          <p:cNvPr id="27" name="Imagen 26"/>
          <p:cNvPicPr>
            <a:picLocks noChangeAspect="1"/>
          </p:cNvPicPr>
          <p:nvPr/>
        </p:nvPicPr>
        <p:blipFill>
          <a:blip r:embed="rId5"/>
          <a:stretch>
            <a:fillRect/>
          </a:stretch>
        </p:blipFill>
        <p:spPr>
          <a:xfrm>
            <a:off x="2336346" y="6097083"/>
            <a:ext cx="1299482" cy="521079"/>
          </a:xfrm>
          <a:prstGeom prst="rect">
            <a:avLst/>
          </a:prstGeom>
        </p:spPr>
      </p:pic>
      <p:pic>
        <p:nvPicPr>
          <p:cNvPr id="28" name="Imagen 27"/>
          <p:cNvPicPr>
            <a:picLocks noChangeAspect="1"/>
          </p:cNvPicPr>
          <p:nvPr/>
        </p:nvPicPr>
        <p:blipFill>
          <a:blip r:embed="rId6"/>
          <a:stretch>
            <a:fillRect/>
          </a:stretch>
        </p:blipFill>
        <p:spPr>
          <a:xfrm>
            <a:off x="3842655" y="6133419"/>
            <a:ext cx="5098748" cy="582189"/>
          </a:xfrm>
          <a:prstGeom prst="rect">
            <a:avLst/>
          </a:prstGeom>
        </p:spPr>
      </p:pic>
      <p:pic>
        <p:nvPicPr>
          <p:cNvPr id="29" name="Imagen 28"/>
          <p:cNvPicPr>
            <a:picLocks noChangeAspect="1"/>
          </p:cNvPicPr>
          <p:nvPr/>
        </p:nvPicPr>
        <p:blipFill>
          <a:blip r:embed="rId7"/>
          <a:stretch>
            <a:fillRect/>
          </a:stretch>
        </p:blipFill>
        <p:spPr>
          <a:xfrm>
            <a:off x="9224430" y="6045248"/>
            <a:ext cx="2257955" cy="572914"/>
          </a:xfrm>
          <a:prstGeom prst="rect">
            <a:avLst/>
          </a:prstGeom>
        </p:spPr>
      </p:pic>
      <p:sp>
        <p:nvSpPr>
          <p:cNvPr id="30" name="Forma libre 29"/>
          <p:cNvSpPr/>
          <p:nvPr/>
        </p:nvSpPr>
        <p:spPr>
          <a:xfrm flipV="1">
            <a:off x="5181776" y="292976"/>
            <a:ext cx="6857825" cy="45719"/>
          </a:xfrm>
          <a:custGeom>
            <a:avLst/>
            <a:gdLst>
              <a:gd name="connsiteX0" fmla="*/ 0 w 6994358"/>
              <a:gd name="connsiteY0" fmla="*/ 0 h 0"/>
              <a:gd name="connsiteX1" fmla="*/ 6994358 w 6994358"/>
              <a:gd name="connsiteY1" fmla="*/ 0 h 0"/>
              <a:gd name="connsiteX2" fmla="*/ 6994358 w 6994358"/>
              <a:gd name="connsiteY2" fmla="*/ 0 h 0"/>
            </a:gdLst>
            <a:ahLst/>
            <a:cxnLst>
              <a:cxn ang="0">
                <a:pos x="connsiteX0" y="connsiteY0"/>
              </a:cxn>
              <a:cxn ang="0">
                <a:pos x="connsiteX1" y="connsiteY1"/>
              </a:cxn>
              <a:cxn ang="0">
                <a:pos x="connsiteX2" y="connsiteY2"/>
              </a:cxn>
            </a:cxnLst>
            <a:rect l="l" t="t" r="r" b="b"/>
            <a:pathLst>
              <a:path w="6994358">
                <a:moveTo>
                  <a:pt x="0" y="0"/>
                </a:moveTo>
                <a:lnTo>
                  <a:pt x="6994358" y="0"/>
                </a:lnTo>
                <a:lnTo>
                  <a:pt x="6994358" y="0"/>
                </a:lnTo>
              </a:path>
            </a:pathLst>
          </a:custGeom>
          <a:solidFill>
            <a:srgbClr val="002060"/>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DO"/>
          </a:p>
        </p:txBody>
      </p:sp>
      <p:sp>
        <p:nvSpPr>
          <p:cNvPr id="31" name="Forma libre 30"/>
          <p:cNvSpPr/>
          <p:nvPr/>
        </p:nvSpPr>
        <p:spPr>
          <a:xfrm>
            <a:off x="5181777" y="259832"/>
            <a:ext cx="6857824" cy="45719"/>
          </a:xfrm>
          <a:custGeom>
            <a:avLst/>
            <a:gdLst>
              <a:gd name="connsiteX0" fmla="*/ 0 w 6994358"/>
              <a:gd name="connsiteY0" fmla="*/ 0 h 0"/>
              <a:gd name="connsiteX1" fmla="*/ 6994358 w 6994358"/>
              <a:gd name="connsiteY1" fmla="*/ 0 h 0"/>
              <a:gd name="connsiteX2" fmla="*/ 6994358 w 6994358"/>
              <a:gd name="connsiteY2" fmla="*/ 0 h 0"/>
            </a:gdLst>
            <a:ahLst/>
            <a:cxnLst>
              <a:cxn ang="0">
                <a:pos x="connsiteX0" y="connsiteY0"/>
              </a:cxn>
              <a:cxn ang="0">
                <a:pos x="connsiteX1" y="connsiteY1"/>
              </a:cxn>
              <a:cxn ang="0">
                <a:pos x="connsiteX2" y="connsiteY2"/>
              </a:cxn>
            </a:cxnLst>
            <a:rect l="l" t="t" r="r" b="b"/>
            <a:pathLst>
              <a:path w="6994358">
                <a:moveTo>
                  <a:pt x="0" y="0"/>
                </a:moveTo>
                <a:lnTo>
                  <a:pt x="6994358" y="0"/>
                </a:lnTo>
                <a:lnTo>
                  <a:pt x="6994358" y="0"/>
                </a:lnTo>
              </a:path>
            </a:pathLst>
          </a:cu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DO"/>
          </a:p>
        </p:txBody>
      </p:sp>
      <p:pic>
        <p:nvPicPr>
          <p:cNvPr id="53" name="Imagen 52"/>
          <p:cNvPicPr>
            <a:picLocks noChangeAspect="1"/>
          </p:cNvPicPr>
          <p:nvPr/>
        </p:nvPicPr>
        <p:blipFill rotWithShape="1">
          <a:blip r:embed="rId8"/>
          <a:srcRect b="28950"/>
          <a:stretch/>
        </p:blipFill>
        <p:spPr>
          <a:xfrm>
            <a:off x="0" y="0"/>
            <a:ext cx="5108891" cy="1866900"/>
          </a:xfrm>
          <a:prstGeom prst="rect">
            <a:avLst/>
          </a:prstGeom>
        </p:spPr>
      </p:pic>
      <p:pic>
        <p:nvPicPr>
          <p:cNvPr id="55" name="Imagen 54"/>
          <p:cNvPicPr>
            <a:picLocks noChangeAspect="1"/>
          </p:cNvPicPr>
          <p:nvPr/>
        </p:nvPicPr>
        <p:blipFill rotWithShape="1">
          <a:blip r:embed="rId9">
            <a:duotone>
              <a:schemeClr val="bg2">
                <a:shade val="45000"/>
                <a:satMod val="135000"/>
              </a:schemeClr>
              <a:prstClr val="white"/>
            </a:duotone>
          </a:blip>
          <a:srcRect l="14866" t="12763" r="55578" b="77872"/>
          <a:stretch/>
        </p:blipFill>
        <p:spPr>
          <a:xfrm>
            <a:off x="1787978" y="1464713"/>
            <a:ext cx="3695700" cy="535537"/>
          </a:xfrm>
          <a:prstGeom prst="rect">
            <a:avLst/>
          </a:prstGeom>
        </p:spPr>
      </p:pic>
      <p:pic>
        <p:nvPicPr>
          <p:cNvPr id="56" name="Imagen 55"/>
          <p:cNvPicPr>
            <a:picLocks noChangeAspect="1"/>
          </p:cNvPicPr>
          <p:nvPr/>
        </p:nvPicPr>
        <p:blipFill rotWithShape="1">
          <a:blip r:embed="rId9">
            <a:duotone>
              <a:schemeClr val="bg2">
                <a:shade val="45000"/>
                <a:satMod val="135000"/>
              </a:schemeClr>
              <a:prstClr val="white"/>
            </a:duotone>
          </a:blip>
          <a:srcRect l="33576" t="976" r="55578" b="88082"/>
          <a:stretch/>
        </p:blipFill>
        <p:spPr>
          <a:xfrm>
            <a:off x="3962399" y="857249"/>
            <a:ext cx="1356129" cy="625717"/>
          </a:xfrm>
          <a:prstGeom prst="rect">
            <a:avLst/>
          </a:prstGeom>
        </p:spPr>
      </p:pic>
      <p:grpSp>
        <p:nvGrpSpPr>
          <p:cNvPr id="16" name="Grupo 15"/>
          <p:cNvGrpSpPr/>
          <p:nvPr/>
        </p:nvGrpSpPr>
        <p:grpSpPr>
          <a:xfrm rot="408739">
            <a:off x="3131535" y="2115191"/>
            <a:ext cx="6101711" cy="2815540"/>
            <a:chOff x="4129107" y="311688"/>
            <a:chExt cx="7922618" cy="4224476"/>
          </a:xfrm>
        </p:grpSpPr>
        <p:grpSp>
          <p:nvGrpSpPr>
            <p:cNvPr id="17" name="Grupo 16"/>
            <p:cNvGrpSpPr/>
            <p:nvPr/>
          </p:nvGrpSpPr>
          <p:grpSpPr>
            <a:xfrm rot="21149974">
              <a:off x="4129107" y="311688"/>
              <a:ext cx="7922618" cy="4224476"/>
              <a:chOff x="132074" y="1555830"/>
              <a:chExt cx="7922618" cy="4224476"/>
            </a:xfrm>
          </p:grpSpPr>
          <p:sp>
            <p:nvSpPr>
              <p:cNvPr id="19" name="Proceso alternativo 18"/>
              <p:cNvSpPr/>
              <p:nvPr/>
            </p:nvSpPr>
            <p:spPr>
              <a:xfrm>
                <a:off x="132074" y="1555830"/>
                <a:ext cx="7922618" cy="4224476"/>
              </a:xfrm>
              <a:prstGeom prst="flowChartAlternateProcess">
                <a:avLst/>
              </a:prstGeom>
              <a:solidFill>
                <a:srgbClr val="C00000"/>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s-DO"/>
              </a:p>
            </p:txBody>
          </p:sp>
          <p:sp>
            <p:nvSpPr>
              <p:cNvPr id="20" name="Proceso alternativo 19"/>
              <p:cNvSpPr/>
              <p:nvPr/>
            </p:nvSpPr>
            <p:spPr>
              <a:xfrm rot="41287">
                <a:off x="488731" y="2050065"/>
                <a:ext cx="7207627" cy="3397167"/>
              </a:xfrm>
              <a:prstGeom prst="flowChartAlternateProcess">
                <a:avLst/>
              </a:prstGeom>
              <a:solidFill>
                <a:schemeClr val="bg1"/>
              </a:solidFill>
              <a:effectLst/>
            </p:spPr>
            <p:style>
              <a:lnRef idx="0">
                <a:schemeClr val="accent1"/>
              </a:lnRef>
              <a:fillRef idx="3">
                <a:schemeClr val="accent1"/>
              </a:fillRef>
              <a:effectRef idx="3">
                <a:schemeClr val="accent1"/>
              </a:effectRef>
              <a:fontRef idx="minor">
                <a:schemeClr val="lt1"/>
              </a:fontRef>
            </p:style>
            <p:txBody>
              <a:bodyPr rtlCol="0" anchor="ctr"/>
              <a:lstStyle/>
              <a:p>
                <a:pPr algn="ctr"/>
                <a:endParaRPr lang="es-DO"/>
              </a:p>
            </p:txBody>
          </p:sp>
        </p:grpSp>
        <p:sp>
          <p:nvSpPr>
            <p:cNvPr id="18" name="Rectángulo 17"/>
            <p:cNvSpPr/>
            <p:nvPr/>
          </p:nvSpPr>
          <p:spPr>
            <a:xfrm rot="21191261">
              <a:off x="4758999" y="1331174"/>
              <a:ext cx="6699463" cy="2539858"/>
            </a:xfrm>
            <a:prstGeom prst="rect">
              <a:avLst/>
            </a:prstGeom>
          </p:spPr>
          <p:txBody>
            <a:bodyPr wrap="square">
              <a:spAutoFit/>
            </a:bodyPr>
            <a:lstStyle/>
            <a:p>
              <a:pPr algn="ctr"/>
              <a:r>
                <a:rPr lang="es-DO" sz="3200" b="1" dirty="0" smtClean="0"/>
                <a:t>Se ha dicho todo sobre el valor de las contrataciones públicas en el Estado</a:t>
              </a:r>
              <a:r>
                <a:rPr lang="es-DO" sz="4000" b="1" dirty="0" smtClean="0">
                  <a:solidFill>
                    <a:srgbClr val="C00000"/>
                  </a:solidFill>
                </a:rPr>
                <a:t>?</a:t>
              </a:r>
              <a:endParaRPr lang="es-DO" sz="3200" b="1" dirty="0">
                <a:solidFill>
                  <a:srgbClr val="C00000"/>
                </a:solidFill>
              </a:endParaRPr>
            </a:p>
          </p:txBody>
        </p:sp>
      </p:grpSp>
    </p:spTree>
    <p:extLst>
      <p:ext uri="{BB962C8B-B14F-4D97-AF65-F5344CB8AC3E}">
        <p14:creationId xmlns:p14="http://schemas.microsoft.com/office/powerpoint/2010/main" val="1858706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Imagen 25"/>
          <p:cNvPicPr>
            <a:picLocks noChangeAspect="1"/>
          </p:cNvPicPr>
          <p:nvPr/>
        </p:nvPicPr>
        <p:blipFill>
          <a:blip r:embed="rId2"/>
          <a:stretch>
            <a:fillRect/>
          </a:stretch>
        </p:blipFill>
        <p:spPr>
          <a:xfrm>
            <a:off x="500744" y="6133419"/>
            <a:ext cx="1741714" cy="448409"/>
          </a:xfrm>
          <a:prstGeom prst="rect">
            <a:avLst/>
          </a:prstGeom>
        </p:spPr>
      </p:pic>
      <p:pic>
        <p:nvPicPr>
          <p:cNvPr id="27" name="Imagen 26"/>
          <p:cNvPicPr>
            <a:picLocks noChangeAspect="1"/>
          </p:cNvPicPr>
          <p:nvPr/>
        </p:nvPicPr>
        <p:blipFill>
          <a:blip r:embed="rId3"/>
          <a:stretch>
            <a:fillRect/>
          </a:stretch>
        </p:blipFill>
        <p:spPr>
          <a:xfrm>
            <a:off x="2336346" y="6097083"/>
            <a:ext cx="1299482" cy="521079"/>
          </a:xfrm>
          <a:prstGeom prst="rect">
            <a:avLst/>
          </a:prstGeom>
        </p:spPr>
      </p:pic>
      <p:pic>
        <p:nvPicPr>
          <p:cNvPr id="28" name="Imagen 27"/>
          <p:cNvPicPr>
            <a:picLocks noChangeAspect="1"/>
          </p:cNvPicPr>
          <p:nvPr/>
        </p:nvPicPr>
        <p:blipFill>
          <a:blip r:embed="rId4"/>
          <a:stretch>
            <a:fillRect/>
          </a:stretch>
        </p:blipFill>
        <p:spPr>
          <a:xfrm>
            <a:off x="3842655" y="6133419"/>
            <a:ext cx="5098748" cy="582189"/>
          </a:xfrm>
          <a:prstGeom prst="rect">
            <a:avLst/>
          </a:prstGeom>
        </p:spPr>
      </p:pic>
      <p:pic>
        <p:nvPicPr>
          <p:cNvPr id="29" name="Imagen 28"/>
          <p:cNvPicPr>
            <a:picLocks noChangeAspect="1"/>
          </p:cNvPicPr>
          <p:nvPr/>
        </p:nvPicPr>
        <p:blipFill>
          <a:blip r:embed="rId5"/>
          <a:stretch>
            <a:fillRect/>
          </a:stretch>
        </p:blipFill>
        <p:spPr>
          <a:xfrm>
            <a:off x="9224430" y="6045248"/>
            <a:ext cx="2257955" cy="572914"/>
          </a:xfrm>
          <a:prstGeom prst="rect">
            <a:avLst/>
          </a:prstGeom>
        </p:spPr>
      </p:pic>
      <p:sp>
        <p:nvSpPr>
          <p:cNvPr id="30" name="Forma libre 29"/>
          <p:cNvSpPr/>
          <p:nvPr/>
        </p:nvSpPr>
        <p:spPr>
          <a:xfrm flipV="1">
            <a:off x="5181776" y="292976"/>
            <a:ext cx="6857825" cy="45719"/>
          </a:xfrm>
          <a:custGeom>
            <a:avLst/>
            <a:gdLst>
              <a:gd name="connsiteX0" fmla="*/ 0 w 6994358"/>
              <a:gd name="connsiteY0" fmla="*/ 0 h 0"/>
              <a:gd name="connsiteX1" fmla="*/ 6994358 w 6994358"/>
              <a:gd name="connsiteY1" fmla="*/ 0 h 0"/>
              <a:gd name="connsiteX2" fmla="*/ 6994358 w 6994358"/>
              <a:gd name="connsiteY2" fmla="*/ 0 h 0"/>
            </a:gdLst>
            <a:ahLst/>
            <a:cxnLst>
              <a:cxn ang="0">
                <a:pos x="connsiteX0" y="connsiteY0"/>
              </a:cxn>
              <a:cxn ang="0">
                <a:pos x="connsiteX1" y="connsiteY1"/>
              </a:cxn>
              <a:cxn ang="0">
                <a:pos x="connsiteX2" y="connsiteY2"/>
              </a:cxn>
            </a:cxnLst>
            <a:rect l="l" t="t" r="r" b="b"/>
            <a:pathLst>
              <a:path w="6994358">
                <a:moveTo>
                  <a:pt x="0" y="0"/>
                </a:moveTo>
                <a:lnTo>
                  <a:pt x="6994358" y="0"/>
                </a:lnTo>
                <a:lnTo>
                  <a:pt x="6994358" y="0"/>
                </a:lnTo>
              </a:path>
            </a:pathLst>
          </a:custGeom>
          <a:solidFill>
            <a:srgbClr val="002060"/>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DO"/>
          </a:p>
        </p:txBody>
      </p:sp>
      <p:sp>
        <p:nvSpPr>
          <p:cNvPr id="31" name="Forma libre 30"/>
          <p:cNvSpPr/>
          <p:nvPr/>
        </p:nvSpPr>
        <p:spPr>
          <a:xfrm>
            <a:off x="5181777" y="259832"/>
            <a:ext cx="6857824" cy="45719"/>
          </a:xfrm>
          <a:custGeom>
            <a:avLst/>
            <a:gdLst>
              <a:gd name="connsiteX0" fmla="*/ 0 w 6994358"/>
              <a:gd name="connsiteY0" fmla="*/ 0 h 0"/>
              <a:gd name="connsiteX1" fmla="*/ 6994358 w 6994358"/>
              <a:gd name="connsiteY1" fmla="*/ 0 h 0"/>
              <a:gd name="connsiteX2" fmla="*/ 6994358 w 6994358"/>
              <a:gd name="connsiteY2" fmla="*/ 0 h 0"/>
            </a:gdLst>
            <a:ahLst/>
            <a:cxnLst>
              <a:cxn ang="0">
                <a:pos x="connsiteX0" y="connsiteY0"/>
              </a:cxn>
              <a:cxn ang="0">
                <a:pos x="connsiteX1" y="connsiteY1"/>
              </a:cxn>
              <a:cxn ang="0">
                <a:pos x="connsiteX2" y="connsiteY2"/>
              </a:cxn>
            </a:cxnLst>
            <a:rect l="l" t="t" r="r" b="b"/>
            <a:pathLst>
              <a:path w="6994358">
                <a:moveTo>
                  <a:pt x="0" y="0"/>
                </a:moveTo>
                <a:lnTo>
                  <a:pt x="6994358" y="0"/>
                </a:lnTo>
                <a:lnTo>
                  <a:pt x="6994358" y="0"/>
                </a:lnTo>
              </a:path>
            </a:pathLst>
          </a:cu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DO"/>
          </a:p>
        </p:txBody>
      </p:sp>
      <p:sp>
        <p:nvSpPr>
          <p:cNvPr id="15" name="Rectángulo 14"/>
          <p:cNvSpPr/>
          <p:nvPr/>
        </p:nvSpPr>
        <p:spPr>
          <a:xfrm>
            <a:off x="7530377" y="-2825586"/>
            <a:ext cx="1694053" cy="369332"/>
          </a:xfrm>
          <a:prstGeom prst="rect">
            <a:avLst/>
          </a:prstGeom>
        </p:spPr>
        <p:txBody>
          <a:bodyPr wrap="none">
            <a:spAutoFit/>
          </a:bodyPr>
          <a:lstStyle/>
          <a:p>
            <a:r>
              <a:rPr lang="es-DO" b="1" dirty="0" smtClean="0">
                <a:ln w="0"/>
                <a:effectLst>
                  <a:reflection blurRad="6350" stA="53000" endA="300" endPos="35500" dir="5400000" sy="-90000" algn="bl" rotWithShape="0"/>
                </a:effectLst>
                <a:latin typeface="Calibri" panose="020F0502020204030204" pitchFamily="34" charset="0"/>
              </a:rPr>
              <a:t>CONFIABILIDAD</a:t>
            </a:r>
            <a:endParaRPr lang="es-DO" dirty="0"/>
          </a:p>
        </p:txBody>
      </p:sp>
      <p:pic>
        <p:nvPicPr>
          <p:cNvPr id="53" name="Imagen 52"/>
          <p:cNvPicPr>
            <a:picLocks noChangeAspect="1"/>
          </p:cNvPicPr>
          <p:nvPr/>
        </p:nvPicPr>
        <p:blipFill rotWithShape="1">
          <a:blip r:embed="rId6"/>
          <a:srcRect b="28950"/>
          <a:stretch/>
        </p:blipFill>
        <p:spPr>
          <a:xfrm>
            <a:off x="0" y="0"/>
            <a:ext cx="5108891" cy="1866900"/>
          </a:xfrm>
          <a:prstGeom prst="rect">
            <a:avLst/>
          </a:prstGeom>
        </p:spPr>
      </p:pic>
      <p:sp>
        <p:nvSpPr>
          <p:cNvPr id="57" name="CuadroTexto 56"/>
          <p:cNvSpPr txBox="1"/>
          <p:nvPr/>
        </p:nvSpPr>
        <p:spPr>
          <a:xfrm>
            <a:off x="4074570" y="305551"/>
            <a:ext cx="8095657" cy="707886"/>
          </a:xfrm>
          <a:prstGeom prst="rect">
            <a:avLst/>
          </a:prstGeom>
          <a:noFill/>
        </p:spPr>
        <p:txBody>
          <a:bodyPr wrap="square" rtlCol="0">
            <a:spAutoFit/>
          </a:bodyPr>
          <a:lstStyle/>
          <a:p>
            <a:pPr algn="r"/>
            <a:r>
              <a:rPr lang="es-DO" sz="4000" b="1" dirty="0"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Derechos Sociales y las Compras</a:t>
            </a:r>
            <a:endParaRPr lang="es-DO" sz="4000" b="1"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p:txBody>
      </p:sp>
      <p:sp>
        <p:nvSpPr>
          <p:cNvPr id="25" name="CuadroTexto 24"/>
          <p:cNvSpPr txBox="1"/>
          <p:nvPr/>
        </p:nvSpPr>
        <p:spPr>
          <a:xfrm>
            <a:off x="1053644" y="1415612"/>
            <a:ext cx="10676770" cy="4524315"/>
          </a:xfrm>
          <a:prstGeom prst="rect">
            <a:avLst/>
          </a:prstGeom>
          <a:noFill/>
        </p:spPr>
        <p:txBody>
          <a:bodyPr wrap="square" rtlCol="0">
            <a:spAutoFit/>
          </a:bodyPr>
          <a:lstStyle/>
          <a:p>
            <a:pPr algn="ctr"/>
            <a:r>
              <a:rPr lang="es-DO" sz="3600" b="1" dirty="0" smtClean="0">
                <a:solidFill>
                  <a:srgbClr val="C00000"/>
                </a:solidFill>
                <a:latin typeface="Bradley Hand ITC" panose="03070402050302030203" pitchFamily="66" charset="0"/>
                <a:ea typeface="Times New Roman" panose="02020603050405020304" pitchFamily="18" charset="0"/>
                <a:cs typeface="Times New Roman" panose="02020603050405020304" pitchFamily="18" charset="0"/>
              </a:rPr>
              <a:t>Los gobiernos destinan recursos y desarrollan programas.  Detrás de toda política pública están los procesos de compras y contrataciones.  </a:t>
            </a:r>
          </a:p>
          <a:p>
            <a:pPr algn="ctr"/>
            <a:r>
              <a:rPr lang="es-DO" sz="3600" b="1" dirty="0" smtClean="0">
                <a:solidFill>
                  <a:srgbClr val="C00000"/>
                </a:solidFill>
                <a:latin typeface="Bradley Hand ITC" panose="03070402050302030203" pitchFamily="66" charset="0"/>
                <a:ea typeface="Times New Roman" panose="02020603050405020304" pitchFamily="18" charset="0"/>
                <a:cs typeface="Times New Roman" panose="02020603050405020304" pitchFamily="18" charset="0"/>
              </a:rPr>
              <a:t>Detrás de cualquier estrategia de desarrollo, debe haber una estrategia de compras donde los gobiernos tengan presentes la satisfacción de las necesidades, y el poder que tienen al comprar, para utilizar ese poder para el desarrollo de los </a:t>
            </a:r>
            <a:r>
              <a:rPr lang="es-DO" sz="3600" b="1" dirty="0" smtClean="0">
                <a:solidFill>
                  <a:srgbClr val="C00000"/>
                </a:solidFill>
                <a:latin typeface="Bradley Hand ITC" panose="03070402050302030203" pitchFamily="66" charset="0"/>
                <a:ea typeface="Times New Roman" panose="02020603050405020304" pitchFamily="18" charset="0"/>
                <a:cs typeface="Times New Roman" panose="02020603050405020304" pitchFamily="18" charset="0"/>
              </a:rPr>
              <a:t>países.</a:t>
            </a:r>
            <a:endParaRPr lang="es-DO" sz="3600" b="1" dirty="0">
              <a:solidFill>
                <a:srgbClr val="C00000"/>
              </a:solidFill>
              <a:latin typeface="Bradley Hand ITC" panose="03070402050302030203" pitchFamily="66" charset="0"/>
              <a:ea typeface="Times New Roman" panose="02020603050405020304" pitchFamily="18" charset="0"/>
              <a:cs typeface="Times New Roman" panose="02020603050405020304" pitchFamily="18" charset="0"/>
            </a:endParaRPr>
          </a:p>
        </p:txBody>
      </p:sp>
      <p:sp>
        <p:nvSpPr>
          <p:cNvPr id="3" name="AutoShape 2" descr="Resultado de imagen para logo salud"/>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DO"/>
          </a:p>
        </p:txBody>
      </p:sp>
    </p:spTree>
    <p:extLst>
      <p:ext uri="{BB962C8B-B14F-4D97-AF65-F5344CB8AC3E}">
        <p14:creationId xmlns:p14="http://schemas.microsoft.com/office/powerpoint/2010/main" val="2965070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up)">
                                      <p:cBhvr>
                                        <p:cTn id="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Imagen 25"/>
          <p:cNvPicPr>
            <a:picLocks noChangeAspect="1"/>
          </p:cNvPicPr>
          <p:nvPr/>
        </p:nvPicPr>
        <p:blipFill>
          <a:blip r:embed="rId2"/>
          <a:stretch>
            <a:fillRect/>
          </a:stretch>
        </p:blipFill>
        <p:spPr>
          <a:xfrm>
            <a:off x="500744" y="6133419"/>
            <a:ext cx="1741714" cy="448409"/>
          </a:xfrm>
          <a:prstGeom prst="rect">
            <a:avLst/>
          </a:prstGeom>
        </p:spPr>
      </p:pic>
      <p:pic>
        <p:nvPicPr>
          <p:cNvPr id="27" name="Imagen 26"/>
          <p:cNvPicPr>
            <a:picLocks noChangeAspect="1"/>
          </p:cNvPicPr>
          <p:nvPr/>
        </p:nvPicPr>
        <p:blipFill>
          <a:blip r:embed="rId3"/>
          <a:stretch>
            <a:fillRect/>
          </a:stretch>
        </p:blipFill>
        <p:spPr>
          <a:xfrm>
            <a:off x="2336346" y="6097083"/>
            <a:ext cx="1299482" cy="521079"/>
          </a:xfrm>
          <a:prstGeom prst="rect">
            <a:avLst/>
          </a:prstGeom>
        </p:spPr>
      </p:pic>
      <p:pic>
        <p:nvPicPr>
          <p:cNvPr id="28" name="Imagen 27"/>
          <p:cNvPicPr>
            <a:picLocks noChangeAspect="1"/>
          </p:cNvPicPr>
          <p:nvPr/>
        </p:nvPicPr>
        <p:blipFill>
          <a:blip r:embed="rId4"/>
          <a:stretch>
            <a:fillRect/>
          </a:stretch>
        </p:blipFill>
        <p:spPr>
          <a:xfrm>
            <a:off x="3842655" y="6133419"/>
            <a:ext cx="5098748" cy="582189"/>
          </a:xfrm>
          <a:prstGeom prst="rect">
            <a:avLst/>
          </a:prstGeom>
        </p:spPr>
      </p:pic>
      <p:pic>
        <p:nvPicPr>
          <p:cNvPr id="29" name="Imagen 28"/>
          <p:cNvPicPr>
            <a:picLocks noChangeAspect="1"/>
          </p:cNvPicPr>
          <p:nvPr/>
        </p:nvPicPr>
        <p:blipFill>
          <a:blip r:embed="rId5"/>
          <a:stretch>
            <a:fillRect/>
          </a:stretch>
        </p:blipFill>
        <p:spPr>
          <a:xfrm>
            <a:off x="9224430" y="6045248"/>
            <a:ext cx="2257955" cy="572914"/>
          </a:xfrm>
          <a:prstGeom prst="rect">
            <a:avLst/>
          </a:prstGeom>
        </p:spPr>
      </p:pic>
      <p:sp>
        <p:nvSpPr>
          <p:cNvPr id="30" name="Forma libre 29"/>
          <p:cNvSpPr/>
          <p:nvPr/>
        </p:nvSpPr>
        <p:spPr>
          <a:xfrm flipV="1">
            <a:off x="5181776" y="292976"/>
            <a:ext cx="6857825" cy="45719"/>
          </a:xfrm>
          <a:custGeom>
            <a:avLst/>
            <a:gdLst>
              <a:gd name="connsiteX0" fmla="*/ 0 w 6994358"/>
              <a:gd name="connsiteY0" fmla="*/ 0 h 0"/>
              <a:gd name="connsiteX1" fmla="*/ 6994358 w 6994358"/>
              <a:gd name="connsiteY1" fmla="*/ 0 h 0"/>
              <a:gd name="connsiteX2" fmla="*/ 6994358 w 6994358"/>
              <a:gd name="connsiteY2" fmla="*/ 0 h 0"/>
            </a:gdLst>
            <a:ahLst/>
            <a:cxnLst>
              <a:cxn ang="0">
                <a:pos x="connsiteX0" y="connsiteY0"/>
              </a:cxn>
              <a:cxn ang="0">
                <a:pos x="connsiteX1" y="connsiteY1"/>
              </a:cxn>
              <a:cxn ang="0">
                <a:pos x="connsiteX2" y="connsiteY2"/>
              </a:cxn>
            </a:cxnLst>
            <a:rect l="l" t="t" r="r" b="b"/>
            <a:pathLst>
              <a:path w="6994358">
                <a:moveTo>
                  <a:pt x="0" y="0"/>
                </a:moveTo>
                <a:lnTo>
                  <a:pt x="6994358" y="0"/>
                </a:lnTo>
                <a:lnTo>
                  <a:pt x="6994358" y="0"/>
                </a:lnTo>
              </a:path>
            </a:pathLst>
          </a:custGeom>
          <a:solidFill>
            <a:srgbClr val="002060"/>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DO"/>
          </a:p>
        </p:txBody>
      </p:sp>
      <p:sp>
        <p:nvSpPr>
          <p:cNvPr id="31" name="Forma libre 30"/>
          <p:cNvSpPr/>
          <p:nvPr/>
        </p:nvSpPr>
        <p:spPr>
          <a:xfrm>
            <a:off x="5181777" y="259832"/>
            <a:ext cx="6857824" cy="45719"/>
          </a:xfrm>
          <a:custGeom>
            <a:avLst/>
            <a:gdLst>
              <a:gd name="connsiteX0" fmla="*/ 0 w 6994358"/>
              <a:gd name="connsiteY0" fmla="*/ 0 h 0"/>
              <a:gd name="connsiteX1" fmla="*/ 6994358 w 6994358"/>
              <a:gd name="connsiteY1" fmla="*/ 0 h 0"/>
              <a:gd name="connsiteX2" fmla="*/ 6994358 w 6994358"/>
              <a:gd name="connsiteY2" fmla="*/ 0 h 0"/>
            </a:gdLst>
            <a:ahLst/>
            <a:cxnLst>
              <a:cxn ang="0">
                <a:pos x="connsiteX0" y="connsiteY0"/>
              </a:cxn>
              <a:cxn ang="0">
                <a:pos x="connsiteX1" y="connsiteY1"/>
              </a:cxn>
              <a:cxn ang="0">
                <a:pos x="connsiteX2" y="connsiteY2"/>
              </a:cxn>
            </a:cxnLst>
            <a:rect l="l" t="t" r="r" b="b"/>
            <a:pathLst>
              <a:path w="6994358">
                <a:moveTo>
                  <a:pt x="0" y="0"/>
                </a:moveTo>
                <a:lnTo>
                  <a:pt x="6994358" y="0"/>
                </a:lnTo>
                <a:lnTo>
                  <a:pt x="6994358" y="0"/>
                </a:lnTo>
              </a:path>
            </a:pathLst>
          </a:cu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DO"/>
          </a:p>
        </p:txBody>
      </p:sp>
      <p:sp>
        <p:nvSpPr>
          <p:cNvPr id="15" name="Rectángulo 14"/>
          <p:cNvSpPr/>
          <p:nvPr/>
        </p:nvSpPr>
        <p:spPr>
          <a:xfrm>
            <a:off x="7530377" y="-2825586"/>
            <a:ext cx="1694053" cy="369332"/>
          </a:xfrm>
          <a:prstGeom prst="rect">
            <a:avLst/>
          </a:prstGeom>
        </p:spPr>
        <p:txBody>
          <a:bodyPr wrap="none">
            <a:spAutoFit/>
          </a:bodyPr>
          <a:lstStyle/>
          <a:p>
            <a:r>
              <a:rPr lang="es-DO" b="1" dirty="0" smtClean="0">
                <a:ln w="0"/>
                <a:effectLst>
                  <a:reflection blurRad="6350" stA="53000" endA="300" endPos="35500" dir="5400000" sy="-90000" algn="bl" rotWithShape="0"/>
                </a:effectLst>
                <a:latin typeface="Calibri" panose="020F0502020204030204" pitchFamily="34" charset="0"/>
              </a:rPr>
              <a:t>CONFIABILIDAD</a:t>
            </a:r>
            <a:endParaRPr lang="es-DO" dirty="0"/>
          </a:p>
        </p:txBody>
      </p:sp>
      <p:pic>
        <p:nvPicPr>
          <p:cNvPr id="53" name="Imagen 52"/>
          <p:cNvPicPr>
            <a:picLocks noChangeAspect="1"/>
          </p:cNvPicPr>
          <p:nvPr/>
        </p:nvPicPr>
        <p:blipFill rotWithShape="1">
          <a:blip r:embed="rId6"/>
          <a:srcRect b="28950"/>
          <a:stretch/>
        </p:blipFill>
        <p:spPr>
          <a:xfrm>
            <a:off x="0" y="0"/>
            <a:ext cx="5108891" cy="1866900"/>
          </a:xfrm>
          <a:prstGeom prst="rect">
            <a:avLst/>
          </a:prstGeom>
        </p:spPr>
      </p:pic>
      <p:sp>
        <p:nvSpPr>
          <p:cNvPr id="57" name="CuadroTexto 56"/>
          <p:cNvSpPr txBox="1"/>
          <p:nvPr/>
        </p:nvSpPr>
        <p:spPr>
          <a:xfrm>
            <a:off x="4074570" y="305551"/>
            <a:ext cx="8095657" cy="707886"/>
          </a:xfrm>
          <a:prstGeom prst="rect">
            <a:avLst/>
          </a:prstGeom>
          <a:noFill/>
        </p:spPr>
        <p:txBody>
          <a:bodyPr wrap="square" rtlCol="0">
            <a:spAutoFit/>
          </a:bodyPr>
          <a:lstStyle/>
          <a:p>
            <a:pPr algn="r"/>
            <a:r>
              <a:rPr lang="es-DO" sz="4000" b="1" dirty="0"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Derechos Sociales y las Compras</a:t>
            </a:r>
            <a:endParaRPr lang="es-DO" sz="4000" b="1"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p:txBody>
      </p:sp>
      <p:sp>
        <p:nvSpPr>
          <p:cNvPr id="25" name="CuadroTexto 24"/>
          <p:cNvSpPr txBox="1"/>
          <p:nvPr/>
        </p:nvSpPr>
        <p:spPr>
          <a:xfrm>
            <a:off x="1371601" y="1520933"/>
            <a:ext cx="9797143" cy="4524315"/>
          </a:xfrm>
          <a:prstGeom prst="rect">
            <a:avLst/>
          </a:prstGeom>
          <a:noFill/>
        </p:spPr>
        <p:txBody>
          <a:bodyPr wrap="square" rtlCol="0">
            <a:spAutoFit/>
          </a:bodyPr>
          <a:lstStyle/>
          <a:p>
            <a:pPr algn="ctr"/>
            <a:r>
              <a:rPr lang="es-DO" sz="3600" b="1" dirty="0" smtClean="0">
                <a:solidFill>
                  <a:srgbClr val="C00000"/>
                </a:solidFill>
                <a:latin typeface="Bradley Hand ITC" panose="03070402050302030203" pitchFamily="66" charset="0"/>
                <a:ea typeface="Times New Roman" panose="02020603050405020304" pitchFamily="18" charset="0"/>
                <a:cs typeface="Times New Roman" panose="02020603050405020304" pitchFamily="18" charset="0"/>
              </a:rPr>
              <a:t>En República Dominicana un ejemplo es el programa de mejora de la  educación, que inicia con la construcción de escuelas (modalidad sorteo de obras), el equipamiento (mobiliarios escolares), la alimentación (programas de provisión que involucra </a:t>
            </a:r>
            <a:r>
              <a:rPr lang="es-DO" sz="3600" b="1" dirty="0" err="1" smtClean="0">
                <a:solidFill>
                  <a:srgbClr val="C00000"/>
                </a:solidFill>
                <a:latin typeface="Bradley Hand ITC" panose="03070402050302030203" pitchFamily="66" charset="0"/>
                <a:ea typeface="Times New Roman" panose="02020603050405020304" pitchFamily="18" charset="0"/>
                <a:cs typeface="Times New Roman" panose="02020603050405020304" pitchFamily="18" charset="0"/>
              </a:rPr>
              <a:t>mipymes</a:t>
            </a:r>
            <a:r>
              <a:rPr lang="es-DO" sz="3600" b="1" dirty="0" smtClean="0">
                <a:solidFill>
                  <a:srgbClr val="C00000"/>
                </a:solidFill>
                <a:latin typeface="Bradley Hand ITC" panose="03070402050302030203" pitchFamily="66" charset="0"/>
                <a:ea typeface="Times New Roman" panose="02020603050405020304" pitchFamily="18" charset="0"/>
                <a:cs typeface="Times New Roman" panose="02020603050405020304" pitchFamily="18" charset="0"/>
              </a:rPr>
              <a:t>, y trabaja en vincular a los pequeños productores), uniformes, zapatos (sector textil, zapateros) </a:t>
            </a:r>
            <a:endParaRPr lang="es-DO" sz="3600" b="1" dirty="0">
              <a:solidFill>
                <a:srgbClr val="C00000"/>
              </a:solidFill>
              <a:latin typeface="Bradley Hand ITC" panose="03070402050302030203" pitchFamily="66" charset="0"/>
              <a:ea typeface="Times New Roman" panose="02020603050405020304" pitchFamily="18" charset="0"/>
              <a:cs typeface="Times New Roman" panose="02020603050405020304" pitchFamily="18" charset="0"/>
            </a:endParaRPr>
          </a:p>
        </p:txBody>
      </p:sp>
      <p:sp>
        <p:nvSpPr>
          <p:cNvPr id="3" name="AutoShape 2" descr="Resultado de imagen para logo salud"/>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DO"/>
          </a:p>
        </p:txBody>
      </p:sp>
    </p:spTree>
    <p:extLst>
      <p:ext uri="{BB962C8B-B14F-4D97-AF65-F5344CB8AC3E}">
        <p14:creationId xmlns:p14="http://schemas.microsoft.com/office/powerpoint/2010/main" val="815949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up)">
                                      <p:cBhvr>
                                        <p:cTn id="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ectángulo 40"/>
          <p:cNvSpPr/>
          <p:nvPr/>
        </p:nvSpPr>
        <p:spPr>
          <a:xfrm>
            <a:off x="95673" y="284191"/>
            <a:ext cx="1719264" cy="6288943"/>
          </a:xfrm>
          <a:prstGeom prst="rect">
            <a:avLst/>
          </a:prstGeom>
          <a:gradFill>
            <a:gsLst>
              <a:gs pos="0">
                <a:schemeClr val="accent6"/>
              </a:gs>
              <a:gs pos="0">
                <a:srgbClr val="AFC65A"/>
              </a:gs>
              <a:gs pos="72000">
                <a:srgbClr val="009900"/>
              </a:gs>
              <a:gs pos="97000">
                <a:srgbClr val="009900"/>
              </a:gs>
            </a:gsLst>
            <a:path path="circle">
              <a:fillToRect l="50000" t="50000" r="50000" b="50000"/>
            </a:path>
          </a:gradFill>
          <a:effectLst>
            <a:innerShdw blurRad="635000">
              <a:prstClr val="black">
                <a:alpha val="79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DO" sz="1350"/>
          </a:p>
        </p:txBody>
      </p:sp>
      <p:grpSp>
        <p:nvGrpSpPr>
          <p:cNvPr id="16" name="Grupo 15"/>
          <p:cNvGrpSpPr/>
          <p:nvPr/>
        </p:nvGrpSpPr>
        <p:grpSpPr>
          <a:xfrm>
            <a:off x="4356748" y="264020"/>
            <a:ext cx="4748981" cy="1971894"/>
            <a:chOff x="3657600" y="857198"/>
            <a:chExt cx="4748981" cy="1971894"/>
          </a:xfrm>
        </p:grpSpPr>
        <p:pic>
          <p:nvPicPr>
            <p:cNvPr id="8" name="Imagen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10710" y="857198"/>
              <a:ext cx="2195871" cy="1235178"/>
            </a:xfrm>
            <a:prstGeom prst="rect">
              <a:avLst/>
            </a:prstGeom>
          </p:spPr>
        </p:pic>
        <p:pic>
          <p:nvPicPr>
            <p:cNvPr id="14" name="Imagen 13"/>
            <p:cNvPicPr>
              <a:picLocks noChangeAspect="1"/>
            </p:cNvPicPr>
            <p:nvPr/>
          </p:nvPicPr>
          <p:blipFill rotWithShape="1">
            <a:blip r:embed="rId3" cstate="print">
              <a:extLst>
                <a:ext uri="{28A0092B-C50C-407E-A947-70E740481C1C}">
                  <a14:useLocalDpi xmlns:a14="http://schemas.microsoft.com/office/drawing/2010/main" val="0"/>
                </a:ext>
              </a:extLst>
            </a:blip>
            <a:srcRect l="2931" b="8173"/>
            <a:stretch/>
          </p:blipFill>
          <p:spPr>
            <a:xfrm>
              <a:off x="3657600" y="857198"/>
              <a:ext cx="2440208" cy="1277879"/>
            </a:xfrm>
            <a:prstGeom prst="rect">
              <a:avLst/>
            </a:prstGeom>
          </p:spPr>
        </p:pic>
        <p:sp>
          <p:nvSpPr>
            <p:cNvPr id="15" name="CuadroTexto 14"/>
            <p:cNvSpPr txBox="1"/>
            <p:nvPr/>
          </p:nvSpPr>
          <p:spPr>
            <a:xfrm>
              <a:off x="3657601" y="2182761"/>
              <a:ext cx="4748980" cy="646331"/>
            </a:xfrm>
            <a:prstGeom prst="rect">
              <a:avLst/>
            </a:prstGeom>
            <a:noFill/>
          </p:spPr>
          <p:txBody>
            <a:bodyPr wrap="square" rtlCol="0">
              <a:spAutoFit/>
            </a:bodyPr>
            <a:lstStyle/>
            <a:p>
              <a:pPr algn="ctr"/>
              <a:r>
                <a:rPr lang="es-DO" b="1" dirty="0" smtClean="0"/>
                <a:t>Dinamización economía local y comercios  informales</a:t>
              </a:r>
              <a:endParaRPr lang="es-DO" b="1" dirty="0"/>
            </a:p>
          </p:txBody>
        </p:sp>
      </p:grpSp>
      <p:grpSp>
        <p:nvGrpSpPr>
          <p:cNvPr id="17" name="Grupo 16"/>
          <p:cNvGrpSpPr/>
          <p:nvPr/>
        </p:nvGrpSpPr>
        <p:grpSpPr>
          <a:xfrm>
            <a:off x="4434460" y="4908715"/>
            <a:ext cx="4758813" cy="1637637"/>
            <a:chOff x="3610247" y="4903527"/>
            <a:chExt cx="4758813" cy="1637637"/>
          </a:xfrm>
        </p:grpSpPr>
        <p:pic>
          <p:nvPicPr>
            <p:cNvPr id="5" name="Imagen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57601" y="5309418"/>
              <a:ext cx="2195871" cy="1231746"/>
            </a:xfrm>
            <a:prstGeom prst="rect">
              <a:avLst/>
            </a:prstGeom>
          </p:spPr>
        </p:pic>
        <p:pic>
          <p:nvPicPr>
            <p:cNvPr id="12" name="Imagen 11"/>
            <p:cNvPicPr>
              <a:picLocks noChangeAspect="1"/>
            </p:cNvPicPr>
            <p:nvPr/>
          </p:nvPicPr>
          <p:blipFill rotWithShape="1">
            <a:blip r:embed="rId5" cstate="print">
              <a:extLst>
                <a:ext uri="{28A0092B-C50C-407E-A947-70E740481C1C}">
                  <a14:useLocalDpi xmlns:a14="http://schemas.microsoft.com/office/drawing/2010/main" val="0"/>
                </a:ext>
              </a:extLst>
            </a:blip>
            <a:srcRect r="12687" b="17177"/>
            <a:stretch/>
          </p:blipFill>
          <p:spPr>
            <a:xfrm>
              <a:off x="6097808" y="5289752"/>
              <a:ext cx="2271252" cy="1211880"/>
            </a:xfrm>
            <a:prstGeom prst="rect">
              <a:avLst/>
            </a:prstGeom>
          </p:spPr>
        </p:pic>
        <p:sp>
          <p:nvSpPr>
            <p:cNvPr id="18" name="CuadroTexto 17"/>
            <p:cNvSpPr txBox="1"/>
            <p:nvPr/>
          </p:nvSpPr>
          <p:spPr>
            <a:xfrm>
              <a:off x="3610247" y="4903527"/>
              <a:ext cx="4748980" cy="369332"/>
            </a:xfrm>
            <a:prstGeom prst="rect">
              <a:avLst/>
            </a:prstGeom>
            <a:noFill/>
          </p:spPr>
          <p:txBody>
            <a:bodyPr wrap="square" rtlCol="0">
              <a:spAutoFit/>
            </a:bodyPr>
            <a:lstStyle/>
            <a:p>
              <a:pPr algn="ctr"/>
              <a:r>
                <a:rPr lang="es-DO" b="1" dirty="0" smtClean="0"/>
                <a:t>Sector Lácteo</a:t>
              </a:r>
              <a:endParaRPr lang="es-DO" b="1" dirty="0"/>
            </a:p>
          </p:txBody>
        </p:sp>
      </p:grpSp>
      <p:grpSp>
        <p:nvGrpSpPr>
          <p:cNvPr id="19" name="Grupo 18"/>
          <p:cNvGrpSpPr/>
          <p:nvPr/>
        </p:nvGrpSpPr>
        <p:grpSpPr>
          <a:xfrm>
            <a:off x="1966689" y="285370"/>
            <a:ext cx="2195871" cy="1584903"/>
            <a:chOff x="1078270" y="391325"/>
            <a:chExt cx="2195871" cy="1584903"/>
          </a:xfrm>
        </p:grpSpPr>
        <p:pic>
          <p:nvPicPr>
            <p:cNvPr id="2" name="Imagen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78270" y="391325"/>
              <a:ext cx="2195871" cy="1235178"/>
            </a:xfrm>
            <a:prstGeom prst="rect">
              <a:avLst/>
            </a:prstGeom>
          </p:spPr>
        </p:pic>
        <p:sp>
          <p:nvSpPr>
            <p:cNvPr id="20" name="CuadroTexto 19"/>
            <p:cNvSpPr txBox="1"/>
            <p:nvPr/>
          </p:nvSpPr>
          <p:spPr>
            <a:xfrm>
              <a:off x="1078270" y="1606896"/>
              <a:ext cx="2195871" cy="369332"/>
            </a:xfrm>
            <a:prstGeom prst="rect">
              <a:avLst/>
            </a:prstGeom>
            <a:noFill/>
          </p:spPr>
          <p:txBody>
            <a:bodyPr wrap="square" rtlCol="0">
              <a:spAutoFit/>
            </a:bodyPr>
            <a:lstStyle/>
            <a:p>
              <a:pPr algn="ctr"/>
              <a:r>
                <a:rPr lang="es-DO" b="1" dirty="0" smtClean="0"/>
                <a:t>Familia </a:t>
              </a:r>
              <a:r>
                <a:rPr lang="es-DO" b="1" dirty="0" err="1" smtClean="0"/>
                <a:t>Domincana</a:t>
              </a:r>
              <a:endParaRPr lang="es-DO" b="1" dirty="0"/>
            </a:p>
          </p:txBody>
        </p:sp>
      </p:grpSp>
      <p:grpSp>
        <p:nvGrpSpPr>
          <p:cNvPr id="22" name="Grupo 21"/>
          <p:cNvGrpSpPr/>
          <p:nvPr/>
        </p:nvGrpSpPr>
        <p:grpSpPr>
          <a:xfrm>
            <a:off x="1966686" y="1912748"/>
            <a:ext cx="2195871" cy="1689357"/>
            <a:chOff x="1078270" y="2086230"/>
            <a:chExt cx="2195871" cy="1689357"/>
          </a:xfrm>
        </p:grpSpPr>
        <p:pic>
          <p:nvPicPr>
            <p:cNvPr id="3" name="Imagen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78270" y="2086230"/>
              <a:ext cx="2195871" cy="1372419"/>
            </a:xfrm>
            <a:prstGeom prst="rect">
              <a:avLst/>
            </a:prstGeom>
          </p:spPr>
        </p:pic>
        <p:sp>
          <p:nvSpPr>
            <p:cNvPr id="21" name="Rectángulo 20"/>
            <p:cNvSpPr/>
            <p:nvPr/>
          </p:nvSpPr>
          <p:spPr>
            <a:xfrm>
              <a:off x="1503648" y="3406255"/>
              <a:ext cx="1345113" cy="369332"/>
            </a:xfrm>
            <a:prstGeom prst="rect">
              <a:avLst/>
            </a:prstGeom>
          </p:spPr>
          <p:txBody>
            <a:bodyPr wrap="none">
              <a:spAutoFit/>
            </a:bodyPr>
            <a:lstStyle/>
            <a:p>
              <a:pPr algn="ctr"/>
              <a:r>
                <a:rPr lang="es-DO" b="1" dirty="0" smtClean="0"/>
                <a:t>Sector </a:t>
              </a:r>
              <a:r>
                <a:rPr lang="es-DO" b="1" dirty="0" err="1" smtClean="0"/>
                <a:t>Téxtil</a:t>
              </a:r>
              <a:endParaRPr lang="es-DO" b="1" dirty="0"/>
            </a:p>
          </p:txBody>
        </p:sp>
      </p:grpSp>
      <p:grpSp>
        <p:nvGrpSpPr>
          <p:cNvPr id="24" name="Grupo 23"/>
          <p:cNvGrpSpPr/>
          <p:nvPr/>
        </p:nvGrpSpPr>
        <p:grpSpPr>
          <a:xfrm>
            <a:off x="1798121" y="3599033"/>
            <a:ext cx="2577437" cy="1567871"/>
            <a:chOff x="909702" y="3704988"/>
            <a:chExt cx="2577437" cy="1567871"/>
          </a:xfrm>
        </p:grpSpPr>
        <p:pic>
          <p:nvPicPr>
            <p:cNvPr id="4" name="Imagen 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00478" y="3704988"/>
              <a:ext cx="2195871" cy="1235177"/>
            </a:xfrm>
            <a:prstGeom prst="rect">
              <a:avLst/>
            </a:prstGeom>
          </p:spPr>
        </p:pic>
        <p:sp>
          <p:nvSpPr>
            <p:cNvPr id="23" name="Rectángulo 22"/>
            <p:cNvSpPr/>
            <p:nvPr/>
          </p:nvSpPr>
          <p:spPr>
            <a:xfrm>
              <a:off x="909702" y="4903527"/>
              <a:ext cx="2577437" cy="369332"/>
            </a:xfrm>
            <a:prstGeom prst="rect">
              <a:avLst/>
            </a:prstGeom>
          </p:spPr>
          <p:txBody>
            <a:bodyPr wrap="none">
              <a:spAutoFit/>
            </a:bodyPr>
            <a:lstStyle/>
            <a:p>
              <a:pPr algn="ctr"/>
              <a:r>
                <a:rPr lang="es-DO" b="1" dirty="0" smtClean="0"/>
                <a:t>Producción Agrícola local</a:t>
              </a:r>
              <a:endParaRPr lang="es-DO" b="1" dirty="0"/>
            </a:p>
          </p:txBody>
        </p:sp>
      </p:grpSp>
      <p:grpSp>
        <p:nvGrpSpPr>
          <p:cNvPr id="26" name="Grupo 25"/>
          <p:cNvGrpSpPr/>
          <p:nvPr/>
        </p:nvGrpSpPr>
        <p:grpSpPr>
          <a:xfrm>
            <a:off x="2001304" y="5314606"/>
            <a:ext cx="2195871" cy="1543394"/>
            <a:chOff x="1078271" y="5309418"/>
            <a:chExt cx="2195871" cy="1543394"/>
          </a:xfrm>
        </p:grpSpPr>
        <p:pic>
          <p:nvPicPr>
            <p:cNvPr id="13" name="Imagen 12"/>
            <p:cNvPicPr>
              <a:picLocks noChangeAspect="1"/>
            </p:cNvPicPr>
            <p:nvPr/>
          </p:nvPicPr>
          <p:blipFill rotWithShape="1">
            <a:blip r:embed="rId9">
              <a:extLst>
                <a:ext uri="{28A0092B-C50C-407E-A947-70E740481C1C}">
                  <a14:useLocalDpi xmlns:a14="http://schemas.microsoft.com/office/drawing/2010/main" val="0"/>
                </a:ext>
              </a:extLst>
            </a:blip>
            <a:srcRect t="3883" r="18120" b="12688"/>
            <a:stretch/>
          </p:blipFill>
          <p:spPr>
            <a:xfrm>
              <a:off x="1078271" y="5309418"/>
              <a:ext cx="2195871" cy="1258529"/>
            </a:xfrm>
            <a:prstGeom prst="rect">
              <a:avLst/>
            </a:prstGeom>
          </p:spPr>
        </p:pic>
        <p:sp>
          <p:nvSpPr>
            <p:cNvPr id="25" name="Rectángulo 24"/>
            <p:cNvSpPr/>
            <p:nvPr/>
          </p:nvSpPr>
          <p:spPr>
            <a:xfrm>
              <a:off x="1683407" y="6483480"/>
              <a:ext cx="1129541" cy="369332"/>
            </a:xfrm>
            <a:prstGeom prst="rect">
              <a:avLst/>
            </a:prstGeom>
          </p:spPr>
          <p:txBody>
            <a:bodyPr wrap="none">
              <a:spAutoFit/>
            </a:bodyPr>
            <a:lstStyle/>
            <a:p>
              <a:pPr algn="ctr"/>
              <a:r>
                <a:rPr lang="es-DO" b="1" dirty="0" smtClean="0"/>
                <a:t>Zapateros</a:t>
              </a:r>
              <a:endParaRPr lang="es-DO" b="1" dirty="0"/>
            </a:p>
          </p:txBody>
        </p:sp>
      </p:grpSp>
      <p:grpSp>
        <p:nvGrpSpPr>
          <p:cNvPr id="28" name="Grupo 27"/>
          <p:cNvGrpSpPr/>
          <p:nvPr/>
        </p:nvGrpSpPr>
        <p:grpSpPr>
          <a:xfrm>
            <a:off x="9452523" y="1840697"/>
            <a:ext cx="2347726" cy="1742237"/>
            <a:chOff x="8616881" y="1791562"/>
            <a:chExt cx="2347726" cy="1742237"/>
          </a:xfrm>
        </p:grpSpPr>
        <p:pic>
          <p:nvPicPr>
            <p:cNvPr id="27" name="Imagen 26"/>
            <p:cNvPicPr>
              <a:picLocks noChangeAspect="1"/>
            </p:cNvPicPr>
            <p:nvPr/>
          </p:nvPicPr>
          <p:blipFill rotWithShape="1">
            <a:blip r:embed="rId10">
              <a:extLst>
                <a:ext uri="{28A0092B-C50C-407E-A947-70E740481C1C}">
                  <a14:useLocalDpi xmlns:a14="http://schemas.microsoft.com/office/drawing/2010/main" val="0"/>
                </a:ext>
              </a:extLst>
            </a:blip>
            <a:srcRect l="4944" t="1747" r="22510" b="20194"/>
            <a:stretch/>
          </p:blipFill>
          <p:spPr>
            <a:xfrm>
              <a:off x="8616881" y="1791562"/>
              <a:ext cx="2347726" cy="1364891"/>
            </a:xfrm>
            <a:prstGeom prst="rect">
              <a:avLst/>
            </a:prstGeom>
          </p:spPr>
        </p:pic>
        <p:sp>
          <p:nvSpPr>
            <p:cNvPr id="29" name="Rectángulo 28"/>
            <p:cNvSpPr/>
            <p:nvPr/>
          </p:nvSpPr>
          <p:spPr>
            <a:xfrm>
              <a:off x="8751042" y="3164467"/>
              <a:ext cx="2079416" cy="369332"/>
            </a:xfrm>
            <a:prstGeom prst="rect">
              <a:avLst/>
            </a:prstGeom>
          </p:spPr>
          <p:txBody>
            <a:bodyPr wrap="none">
              <a:spAutoFit/>
            </a:bodyPr>
            <a:lstStyle/>
            <a:p>
              <a:pPr algn="ctr"/>
              <a:r>
                <a:rPr lang="es-DO" b="1" dirty="0" smtClean="0"/>
                <a:t>Sector Construcción</a:t>
              </a:r>
              <a:endParaRPr lang="es-DO" b="1" dirty="0"/>
            </a:p>
          </p:txBody>
        </p:sp>
      </p:grpSp>
      <p:grpSp>
        <p:nvGrpSpPr>
          <p:cNvPr id="30" name="Grupo 29"/>
          <p:cNvGrpSpPr/>
          <p:nvPr/>
        </p:nvGrpSpPr>
        <p:grpSpPr>
          <a:xfrm>
            <a:off x="9181279" y="264020"/>
            <a:ext cx="2890215" cy="1532772"/>
            <a:chOff x="8369060" y="369975"/>
            <a:chExt cx="2890215" cy="1532772"/>
          </a:xfrm>
        </p:grpSpPr>
        <p:pic>
          <p:nvPicPr>
            <p:cNvPr id="10" name="Imagen 9"/>
            <p:cNvPicPr>
              <a:picLocks noChangeAspect="1"/>
            </p:cNvPicPr>
            <p:nvPr/>
          </p:nvPicPr>
          <p:blipFill rotWithShape="1">
            <a:blip r:embed="rId11" cstate="print">
              <a:extLst>
                <a:ext uri="{28A0092B-C50C-407E-A947-70E740481C1C}">
                  <a14:useLocalDpi xmlns:a14="http://schemas.microsoft.com/office/drawing/2010/main" val="0"/>
                </a:ext>
              </a:extLst>
            </a:blip>
            <a:srcRect t="1942" b="5765"/>
            <a:stretch/>
          </p:blipFill>
          <p:spPr>
            <a:xfrm>
              <a:off x="8597217" y="369975"/>
              <a:ext cx="2367390" cy="1229032"/>
            </a:xfrm>
            <a:prstGeom prst="rect">
              <a:avLst/>
            </a:prstGeom>
          </p:spPr>
        </p:pic>
        <p:sp>
          <p:nvSpPr>
            <p:cNvPr id="31" name="Rectángulo 30"/>
            <p:cNvSpPr/>
            <p:nvPr/>
          </p:nvSpPr>
          <p:spPr>
            <a:xfrm>
              <a:off x="8369060" y="1533415"/>
              <a:ext cx="2890215" cy="369332"/>
            </a:xfrm>
            <a:prstGeom prst="rect">
              <a:avLst/>
            </a:prstGeom>
          </p:spPr>
          <p:txBody>
            <a:bodyPr wrap="none">
              <a:spAutoFit/>
            </a:bodyPr>
            <a:lstStyle/>
            <a:p>
              <a:pPr algn="ctr"/>
              <a:r>
                <a:rPr lang="es-DO" b="1" dirty="0" smtClean="0"/>
                <a:t>Productores locales pupitres</a:t>
              </a:r>
              <a:endParaRPr lang="es-DO" b="1" dirty="0"/>
            </a:p>
          </p:txBody>
        </p:sp>
      </p:grpSp>
      <p:grpSp>
        <p:nvGrpSpPr>
          <p:cNvPr id="32" name="Grupo 31"/>
          <p:cNvGrpSpPr/>
          <p:nvPr/>
        </p:nvGrpSpPr>
        <p:grpSpPr>
          <a:xfrm>
            <a:off x="9519165" y="3699129"/>
            <a:ext cx="2281084" cy="1583970"/>
            <a:chOff x="8706946" y="3805084"/>
            <a:chExt cx="2281084" cy="1583970"/>
          </a:xfrm>
        </p:grpSpPr>
        <p:pic>
          <p:nvPicPr>
            <p:cNvPr id="6" name="Imagen 5"/>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706946" y="3805084"/>
              <a:ext cx="2281084" cy="1283109"/>
            </a:xfrm>
            <a:prstGeom prst="rect">
              <a:avLst/>
            </a:prstGeom>
          </p:spPr>
        </p:pic>
        <p:sp>
          <p:nvSpPr>
            <p:cNvPr id="33" name="Rectángulo 32"/>
            <p:cNvSpPr/>
            <p:nvPr/>
          </p:nvSpPr>
          <p:spPr>
            <a:xfrm>
              <a:off x="9364811" y="5019722"/>
              <a:ext cx="1187248" cy="369332"/>
            </a:xfrm>
            <a:prstGeom prst="rect">
              <a:avLst/>
            </a:prstGeom>
          </p:spPr>
          <p:txBody>
            <a:bodyPr wrap="none">
              <a:spAutoFit/>
            </a:bodyPr>
            <a:lstStyle/>
            <a:p>
              <a:pPr algn="ctr"/>
              <a:r>
                <a:rPr lang="es-DO" b="1" dirty="0" smtClean="0"/>
                <a:t>Panaderos</a:t>
              </a:r>
              <a:endParaRPr lang="es-DO" b="1" dirty="0"/>
            </a:p>
          </p:txBody>
        </p:sp>
      </p:grpSp>
      <p:grpSp>
        <p:nvGrpSpPr>
          <p:cNvPr id="35" name="Grupo 34"/>
          <p:cNvGrpSpPr/>
          <p:nvPr/>
        </p:nvGrpSpPr>
        <p:grpSpPr>
          <a:xfrm>
            <a:off x="9234395" y="5262246"/>
            <a:ext cx="2957605" cy="1590067"/>
            <a:chOff x="8422176" y="5368201"/>
            <a:chExt cx="2957605" cy="1590067"/>
          </a:xfrm>
        </p:grpSpPr>
        <p:pic>
          <p:nvPicPr>
            <p:cNvPr id="34" name="Picture 2" descr="http://diariodigital.com.do/wp-content/uploads/2015/01/ACM_7795.jpg"/>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t="4636" r="15557" b="24474"/>
            <a:stretch/>
          </p:blipFill>
          <p:spPr bwMode="auto">
            <a:xfrm>
              <a:off x="8677138" y="5368201"/>
              <a:ext cx="2303011" cy="1284106"/>
            </a:xfrm>
            <a:prstGeom prst="rect">
              <a:avLst/>
            </a:prstGeom>
            <a:noFill/>
            <a:extLst>
              <a:ext uri="{909E8E84-426E-40DD-AFC4-6F175D3DCCD1}">
                <a14:hiddenFill xmlns:a14="http://schemas.microsoft.com/office/drawing/2010/main">
                  <a:solidFill>
                    <a:srgbClr val="FFFFFF"/>
                  </a:solidFill>
                </a14:hiddenFill>
              </a:ext>
            </a:extLst>
          </p:spPr>
        </p:pic>
        <p:sp>
          <p:nvSpPr>
            <p:cNvPr id="36" name="Rectángulo 35"/>
            <p:cNvSpPr/>
            <p:nvPr/>
          </p:nvSpPr>
          <p:spPr>
            <a:xfrm>
              <a:off x="8422176" y="6588936"/>
              <a:ext cx="2957605" cy="369332"/>
            </a:xfrm>
            <a:prstGeom prst="rect">
              <a:avLst/>
            </a:prstGeom>
          </p:spPr>
          <p:txBody>
            <a:bodyPr wrap="none">
              <a:spAutoFit/>
            </a:bodyPr>
            <a:lstStyle/>
            <a:p>
              <a:pPr algn="ctr"/>
              <a:r>
                <a:rPr lang="es-DO" b="1" dirty="0" smtClean="0"/>
                <a:t>Generación empleos directos</a:t>
              </a:r>
              <a:endParaRPr lang="es-DO" b="1" dirty="0"/>
            </a:p>
          </p:txBody>
        </p:sp>
      </p:grpSp>
      <p:sp>
        <p:nvSpPr>
          <p:cNvPr id="39" name="CuadroTexto 38"/>
          <p:cNvSpPr txBox="1"/>
          <p:nvPr/>
        </p:nvSpPr>
        <p:spPr>
          <a:xfrm rot="16200000">
            <a:off x="-2148680" y="2745918"/>
            <a:ext cx="6273800" cy="1569660"/>
          </a:xfrm>
          <a:prstGeom prst="rect">
            <a:avLst/>
          </a:prstGeom>
          <a:noFill/>
        </p:spPr>
        <p:txBody>
          <a:bodyPr wrap="square" rtlCol="0">
            <a:spAutoFit/>
          </a:bodyPr>
          <a:lstStyle/>
          <a:p>
            <a:pPr algn="ctr"/>
            <a:r>
              <a:rPr lang="es-DO" sz="3200" b="1" dirty="0" smtClean="0">
                <a:solidFill>
                  <a:schemeClr val="bg1"/>
                </a:solidFill>
              </a:rPr>
              <a:t>SECTORES BENEFICIADOS CON PROGRAMAS DEL MINISTERIO DE EDUCACIÓN</a:t>
            </a:r>
            <a:endParaRPr lang="es-DO" sz="3200" b="1" dirty="0">
              <a:solidFill>
                <a:schemeClr val="bg1"/>
              </a:solidFill>
            </a:endParaRPr>
          </a:p>
        </p:txBody>
      </p:sp>
      <p:sp>
        <p:nvSpPr>
          <p:cNvPr id="9" name="Flecha derecha 8"/>
          <p:cNvSpPr/>
          <p:nvPr/>
        </p:nvSpPr>
        <p:spPr>
          <a:xfrm rot="16200000">
            <a:off x="6616233" y="2144777"/>
            <a:ext cx="361445" cy="363043"/>
          </a:xfrm>
          <a:prstGeom prst="rightArrow">
            <a:avLst/>
          </a:prstGeom>
          <a:solidFill>
            <a:srgbClr val="C00000"/>
          </a:solidFill>
        </p:spPr>
        <p:style>
          <a:lnRef idx="0">
            <a:schemeClr val="accent2"/>
          </a:lnRef>
          <a:fillRef idx="3">
            <a:schemeClr val="accent2"/>
          </a:fillRef>
          <a:effectRef idx="3">
            <a:schemeClr val="accent2"/>
          </a:effectRef>
          <a:fontRef idx="minor">
            <a:schemeClr val="lt1"/>
          </a:fontRef>
        </p:style>
        <p:txBody>
          <a:bodyPr rtlCol="0" anchor="ctr"/>
          <a:lstStyle/>
          <a:p>
            <a:pPr algn="ctr"/>
            <a:endParaRPr lang="es-DO"/>
          </a:p>
        </p:txBody>
      </p:sp>
      <p:sp>
        <p:nvSpPr>
          <p:cNvPr id="42" name="Flecha derecha 41"/>
          <p:cNvSpPr/>
          <p:nvPr/>
        </p:nvSpPr>
        <p:spPr>
          <a:xfrm>
            <a:off x="8183547" y="2853349"/>
            <a:ext cx="967265" cy="363043"/>
          </a:xfrm>
          <a:prstGeom prst="rightArrow">
            <a:avLst/>
          </a:prstGeom>
          <a:solidFill>
            <a:srgbClr val="C00000"/>
          </a:solidFill>
        </p:spPr>
        <p:style>
          <a:lnRef idx="0">
            <a:schemeClr val="accent2"/>
          </a:lnRef>
          <a:fillRef idx="3">
            <a:schemeClr val="accent2"/>
          </a:fillRef>
          <a:effectRef idx="3">
            <a:schemeClr val="accent2"/>
          </a:effectRef>
          <a:fontRef idx="minor">
            <a:schemeClr val="lt1"/>
          </a:fontRef>
        </p:style>
        <p:txBody>
          <a:bodyPr rtlCol="0" anchor="ctr"/>
          <a:lstStyle/>
          <a:p>
            <a:pPr algn="ctr"/>
            <a:endParaRPr lang="es-DO"/>
          </a:p>
        </p:txBody>
      </p:sp>
      <p:sp>
        <p:nvSpPr>
          <p:cNvPr id="43" name="Flecha derecha 42"/>
          <p:cNvSpPr/>
          <p:nvPr/>
        </p:nvSpPr>
        <p:spPr>
          <a:xfrm>
            <a:off x="8221925" y="3652305"/>
            <a:ext cx="967265" cy="363043"/>
          </a:xfrm>
          <a:prstGeom prst="rightArrow">
            <a:avLst/>
          </a:prstGeom>
          <a:solidFill>
            <a:srgbClr val="C00000"/>
          </a:solidFill>
        </p:spPr>
        <p:style>
          <a:lnRef idx="0">
            <a:schemeClr val="accent2"/>
          </a:lnRef>
          <a:fillRef idx="3">
            <a:schemeClr val="accent2"/>
          </a:fillRef>
          <a:effectRef idx="3">
            <a:schemeClr val="accent2"/>
          </a:effectRef>
          <a:fontRef idx="minor">
            <a:schemeClr val="lt1"/>
          </a:fontRef>
        </p:style>
        <p:txBody>
          <a:bodyPr rtlCol="0" anchor="ctr"/>
          <a:lstStyle/>
          <a:p>
            <a:pPr algn="ctr"/>
            <a:endParaRPr lang="es-DO"/>
          </a:p>
        </p:txBody>
      </p:sp>
      <p:sp>
        <p:nvSpPr>
          <p:cNvPr id="44" name="Flecha derecha 43"/>
          <p:cNvSpPr/>
          <p:nvPr/>
        </p:nvSpPr>
        <p:spPr>
          <a:xfrm rot="2034539">
            <a:off x="7726805" y="4429599"/>
            <a:ext cx="967265" cy="363043"/>
          </a:xfrm>
          <a:prstGeom prst="rightArrow">
            <a:avLst/>
          </a:prstGeom>
          <a:solidFill>
            <a:srgbClr val="C00000"/>
          </a:solidFill>
        </p:spPr>
        <p:style>
          <a:lnRef idx="0">
            <a:schemeClr val="accent2"/>
          </a:lnRef>
          <a:fillRef idx="3">
            <a:schemeClr val="accent2"/>
          </a:fillRef>
          <a:effectRef idx="3">
            <a:schemeClr val="accent2"/>
          </a:effectRef>
          <a:fontRef idx="minor">
            <a:schemeClr val="lt1"/>
          </a:fontRef>
        </p:style>
        <p:txBody>
          <a:bodyPr rtlCol="0" anchor="ctr"/>
          <a:lstStyle/>
          <a:p>
            <a:pPr algn="ctr"/>
            <a:endParaRPr lang="es-DO"/>
          </a:p>
        </p:txBody>
      </p:sp>
      <p:sp>
        <p:nvSpPr>
          <p:cNvPr id="45" name="Flecha derecha 44"/>
          <p:cNvSpPr/>
          <p:nvPr/>
        </p:nvSpPr>
        <p:spPr>
          <a:xfrm rot="5400000">
            <a:off x="6653682" y="4473010"/>
            <a:ext cx="361445" cy="363043"/>
          </a:xfrm>
          <a:prstGeom prst="rightArrow">
            <a:avLst/>
          </a:prstGeom>
          <a:solidFill>
            <a:srgbClr val="C00000"/>
          </a:solidFill>
        </p:spPr>
        <p:style>
          <a:lnRef idx="0">
            <a:schemeClr val="accent2"/>
          </a:lnRef>
          <a:fillRef idx="3">
            <a:schemeClr val="accent2"/>
          </a:fillRef>
          <a:effectRef idx="3">
            <a:schemeClr val="accent2"/>
          </a:effectRef>
          <a:fontRef idx="minor">
            <a:schemeClr val="lt1"/>
          </a:fontRef>
        </p:style>
        <p:txBody>
          <a:bodyPr rtlCol="0" anchor="ctr"/>
          <a:lstStyle/>
          <a:p>
            <a:pPr algn="ctr"/>
            <a:endParaRPr lang="es-DO"/>
          </a:p>
        </p:txBody>
      </p:sp>
      <p:grpSp>
        <p:nvGrpSpPr>
          <p:cNvPr id="46" name="Grupo 45"/>
          <p:cNvGrpSpPr/>
          <p:nvPr/>
        </p:nvGrpSpPr>
        <p:grpSpPr>
          <a:xfrm>
            <a:off x="5851256" y="2562023"/>
            <a:ext cx="1813188" cy="1893327"/>
            <a:chOff x="8126551" y="1530273"/>
            <a:chExt cx="1640568" cy="1730718"/>
          </a:xfrm>
        </p:grpSpPr>
        <p:pic>
          <p:nvPicPr>
            <p:cNvPr id="47" name="Picture 4" descr="http://4.bp.blogspot.com/-Nz-ItYtvIWA/UlHdg26dI3I/AAAAAAAAMuw/Q677Ibjv8rk/s1600/icono-leer-circulo-cultura-biblioteca.png"/>
            <p:cNvPicPr>
              <a:picLocks noChangeAspect="1" noChangeArrowheads="1"/>
            </p:cNvPicPr>
            <p:nvPr/>
          </p:nvPicPr>
          <p:blipFill>
            <a:blip r:embed="rId14" cstate="print">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175070" y="1530273"/>
              <a:ext cx="1543530" cy="1423907"/>
            </a:xfrm>
            <a:prstGeom prst="rect">
              <a:avLst/>
            </a:prstGeom>
            <a:noFill/>
            <a:extLst>
              <a:ext uri="{909E8E84-426E-40DD-AFC4-6F175D3DCCD1}">
                <a14:hiddenFill xmlns:a14="http://schemas.microsoft.com/office/drawing/2010/main">
                  <a:solidFill>
                    <a:srgbClr val="FFFFFF"/>
                  </a:solidFill>
                </a14:hiddenFill>
              </a:ext>
            </a:extLst>
          </p:spPr>
        </p:pic>
        <p:sp>
          <p:nvSpPr>
            <p:cNvPr id="48" name="CuadroTexto 47"/>
            <p:cNvSpPr txBox="1"/>
            <p:nvPr/>
          </p:nvSpPr>
          <p:spPr>
            <a:xfrm>
              <a:off x="8126551" y="2891659"/>
              <a:ext cx="1640568" cy="369332"/>
            </a:xfrm>
            <a:prstGeom prst="rect">
              <a:avLst/>
            </a:prstGeom>
            <a:noFill/>
          </p:spPr>
          <p:txBody>
            <a:bodyPr wrap="square" rtlCol="0">
              <a:spAutoFit/>
            </a:bodyPr>
            <a:lstStyle>
              <a:defPPr>
                <a:defRPr lang="es-DO"/>
              </a:defPPr>
              <a:lvl1pPr algn="ctr">
                <a:defRPr b="1">
                  <a:ln w="0"/>
                  <a:solidFill>
                    <a:schemeClr val="accent5">
                      <a:lumMod val="75000"/>
                    </a:schemeClr>
                  </a:solidFill>
                  <a:effectLst>
                    <a:outerShdw blurRad="38100" dist="19050" dir="2700000" algn="tl" rotWithShape="0">
                      <a:schemeClr val="dk1">
                        <a:alpha val="40000"/>
                      </a:schemeClr>
                    </a:outerShdw>
                  </a:effectLst>
                </a:defRPr>
              </a:lvl1pPr>
            </a:lstStyle>
            <a:p>
              <a:r>
                <a:rPr lang="es-DO" dirty="0"/>
                <a:t>EDUCACIÓN</a:t>
              </a:r>
            </a:p>
          </p:txBody>
        </p:sp>
      </p:grpSp>
      <p:sp>
        <p:nvSpPr>
          <p:cNvPr id="49" name="Flecha derecha 48"/>
          <p:cNvSpPr/>
          <p:nvPr/>
        </p:nvSpPr>
        <p:spPr>
          <a:xfrm rot="19823231">
            <a:off x="7738293" y="2124247"/>
            <a:ext cx="967265" cy="363043"/>
          </a:xfrm>
          <a:prstGeom prst="rightArrow">
            <a:avLst/>
          </a:prstGeom>
          <a:solidFill>
            <a:srgbClr val="C00000"/>
          </a:solidFill>
        </p:spPr>
        <p:style>
          <a:lnRef idx="0">
            <a:schemeClr val="accent2"/>
          </a:lnRef>
          <a:fillRef idx="3">
            <a:schemeClr val="accent2"/>
          </a:fillRef>
          <a:effectRef idx="3">
            <a:schemeClr val="accent2"/>
          </a:effectRef>
          <a:fontRef idx="minor">
            <a:schemeClr val="lt1"/>
          </a:fontRef>
        </p:style>
        <p:txBody>
          <a:bodyPr rtlCol="0" anchor="ctr"/>
          <a:lstStyle/>
          <a:p>
            <a:pPr algn="ctr"/>
            <a:endParaRPr lang="es-DO"/>
          </a:p>
        </p:txBody>
      </p:sp>
      <p:sp>
        <p:nvSpPr>
          <p:cNvPr id="50" name="Flecha derecha 49"/>
          <p:cNvSpPr/>
          <p:nvPr/>
        </p:nvSpPr>
        <p:spPr>
          <a:xfrm flipH="1">
            <a:off x="4434460" y="2833597"/>
            <a:ext cx="967265" cy="363043"/>
          </a:xfrm>
          <a:prstGeom prst="rightArrow">
            <a:avLst/>
          </a:prstGeom>
          <a:solidFill>
            <a:srgbClr val="C00000"/>
          </a:solidFill>
        </p:spPr>
        <p:style>
          <a:lnRef idx="0">
            <a:schemeClr val="accent2"/>
          </a:lnRef>
          <a:fillRef idx="3">
            <a:schemeClr val="accent2"/>
          </a:fillRef>
          <a:effectRef idx="3">
            <a:schemeClr val="accent2"/>
          </a:effectRef>
          <a:fontRef idx="minor">
            <a:schemeClr val="lt1"/>
          </a:fontRef>
        </p:style>
        <p:txBody>
          <a:bodyPr rtlCol="0" anchor="ctr"/>
          <a:lstStyle/>
          <a:p>
            <a:pPr algn="ctr"/>
            <a:endParaRPr lang="es-DO"/>
          </a:p>
        </p:txBody>
      </p:sp>
      <p:sp>
        <p:nvSpPr>
          <p:cNvPr id="51" name="Flecha derecha 50"/>
          <p:cNvSpPr/>
          <p:nvPr/>
        </p:nvSpPr>
        <p:spPr>
          <a:xfrm flipH="1">
            <a:off x="4447382" y="3584944"/>
            <a:ext cx="967265" cy="363043"/>
          </a:xfrm>
          <a:prstGeom prst="rightArrow">
            <a:avLst/>
          </a:prstGeom>
          <a:solidFill>
            <a:srgbClr val="C00000"/>
          </a:solidFill>
        </p:spPr>
        <p:style>
          <a:lnRef idx="0">
            <a:schemeClr val="accent2"/>
          </a:lnRef>
          <a:fillRef idx="3">
            <a:schemeClr val="accent2"/>
          </a:fillRef>
          <a:effectRef idx="3">
            <a:schemeClr val="accent2"/>
          </a:effectRef>
          <a:fontRef idx="minor">
            <a:schemeClr val="lt1"/>
          </a:fontRef>
        </p:style>
        <p:txBody>
          <a:bodyPr rtlCol="0" anchor="ctr"/>
          <a:lstStyle/>
          <a:p>
            <a:pPr algn="ctr"/>
            <a:endParaRPr lang="es-DO"/>
          </a:p>
        </p:txBody>
      </p:sp>
      <p:sp>
        <p:nvSpPr>
          <p:cNvPr id="52" name="Flecha derecha 51"/>
          <p:cNvSpPr/>
          <p:nvPr/>
        </p:nvSpPr>
        <p:spPr>
          <a:xfrm rot="19565461" flipH="1">
            <a:off x="4725081" y="4396303"/>
            <a:ext cx="967265" cy="363043"/>
          </a:xfrm>
          <a:prstGeom prst="rightArrow">
            <a:avLst/>
          </a:prstGeom>
          <a:solidFill>
            <a:srgbClr val="C00000"/>
          </a:solidFill>
        </p:spPr>
        <p:style>
          <a:lnRef idx="0">
            <a:schemeClr val="accent2"/>
          </a:lnRef>
          <a:fillRef idx="3">
            <a:schemeClr val="accent2"/>
          </a:fillRef>
          <a:effectRef idx="3">
            <a:schemeClr val="accent2"/>
          </a:effectRef>
          <a:fontRef idx="minor">
            <a:schemeClr val="lt1"/>
          </a:fontRef>
        </p:style>
        <p:txBody>
          <a:bodyPr rtlCol="0" anchor="ctr"/>
          <a:lstStyle/>
          <a:p>
            <a:pPr algn="ctr"/>
            <a:endParaRPr lang="es-DO"/>
          </a:p>
        </p:txBody>
      </p:sp>
      <p:sp>
        <p:nvSpPr>
          <p:cNvPr id="53" name="Flecha derecha 52"/>
          <p:cNvSpPr/>
          <p:nvPr/>
        </p:nvSpPr>
        <p:spPr>
          <a:xfrm rot="1776769" flipH="1">
            <a:off x="4736569" y="2090951"/>
            <a:ext cx="967265" cy="363043"/>
          </a:xfrm>
          <a:prstGeom prst="rightArrow">
            <a:avLst/>
          </a:prstGeom>
          <a:solidFill>
            <a:srgbClr val="C00000"/>
          </a:solidFill>
        </p:spPr>
        <p:style>
          <a:lnRef idx="0">
            <a:schemeClr val="accent2"/>
          </a:lnRef>
          <a:fillRef idx="3">
            <a:schemeClr val="accent2"/>
          </a:fillRef>
          <a:effectRef idx="3">
            <a:schemeClr val="accent2"/>
          </a:effectRef>
          <a:fontRef idx="minor">
            <a:schemeClr val="lt1"/>
          </a:fontRef>
        </p:style>
        <p:txBody>
          <a:bodyPr rtlCol="0" anchor="ctr"/>
          <a:lstStyle/>
          <a:p>
            <a:pPr algn="ctr"/>
            <a:endParaRPr lang="es-DO"/>
          </a:p>
        </p:txBody>
      </p:sp>
    </p:spTree>
    <p:extLst>
      <p:ext uri="{BB962C8B-B14F-4D97-AF65-F5344CB8AC3E}">
        <p14:creationId xmlns:p14="http://schemas.microsoft.com/office/powerpoint/2010/main" val="2626900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wipe(right)">
                                      <p:cBhvr>
                                        <p:cTn id="7" dur="500"/>
                                        <p:tgtEl>
                                          <p:spTgt spid="53"/>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fade">
                                      <p:cBhvr>
                                        <p:cTn id="11" dur="500"/>
                                        <p:tgtEl>
                                          <p:spTgt spid="19"/>
                                        </p:tgtEl>
                                      </p:cBhvr>
                                    </p:animEffect>
                                  </p:childTnLst>
                                </p:cTn>
                              </p:par>
                            </p:childTnLst>
                          </p:cTn>
                        </p:par>
                        <p:par>
                          <p:cTn id="12" fill="hold">
                            <p:stCondLst>
                              <p:cond delay="1000"/>
                            </p:stCondLst>
                            <p:childTnLst>
                              <p:par>
                                <p:cTn id="13" presetID="22" presetClass="entr" presetSubtype="4"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down)">
                                      <p:cBhvr>
                                        <p:cTn id="15" dur="500"/>
                                        <p:tgtEl>
                                          <p:spTgt spid="9"/>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500"/>
                                        <p:tgtEl>
                                          <p:spTgt spid="16"/>
                                        </p:tgtEl>
                                      </p:cBhvr>
                                    </p:animEffect>
                                  </p:childTnLst>
                                </p:cTn>
                              </p:par>
                            </p:childTnLst>
                          </p:cTn>
                        </p:par>
                        <p:par>
                          <p:cTn id="20" fill="hold">
                            <p:stCondLst>
                              <p:cond delay="2000"/>
                            </p:stCondLst>
                            <p:childTnLst>
                              <p:par>
                                <p:cTn id="21" presetID="22" presetClass="entr" presetSubtype="8" fill="hold" grpId="0" nodeType="afterEffect">
                                  <p:stCondLst>
                                    <p:cond delay="0"/>
                                  </p:stCondLst>
                                  <p:childTnLst>
                                    <p:set>
                                      <p:cBhvr>
                                        <p:cTn id="22" dur="1" fill="hold">
                                          <p:stCondLst>
                                            <p:cond delay="0"/>
                                          </p:stCondLst>
                                        </p:cTn>
                                        <p:tgtEl>
                                          <p:spTgt spid="49"/>
                                        </p:tgtEl>
                                        <p:attrNameLst>
                                          <p:attrName>style.visibility</p:attrName>
                                        </p:attrNameLst>
                                      </p:cBhvr>
                                      <p:to>
                                        <p:strVal val="visible"/>
                                      </p:to>
                                    </p:set>
                                    <p:animEffect transition="in" filter="wipe(left)">
                                      <p:cBhvr>
                                        <p:cTn id="23" dur="500"/>
                                        <p:tgtEl>
                                          <p:spTgt spid="49"/>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fade">
                                      <p:cBhvr>
                                        <p:cTn id="27" dur="500"/>
                                        <p:tgtEl>
                                          <p:spTgt spid="30"/>
                                        </p:tgtEl>
                                      </p:cBhvr>
                                    </p:animEffect>
                                  </p:childTnLst>
                                </p:cTn>
                              </p:par>
                            </p:childTnLst>
                          </p:cTn>
                        </p:par>
                        <p:par>
                          <p:cTn id="28" fill="hold">
                            <p:stCondLst>
                              <p:cond delay="3000"/>
                            </p:stCondLst>
                            <p:childTnLst>
                              <p:par>
                                <p:cTn id="29" presetID="22" presetClass="entr" presetSubtype="4" fill="hold" grpId="0" nodeType="afterEffect">
                                  <p:stCondLst>
                                    <p:cond delay="0"/>
                                  </p:stCondLst>
                                  <p:childTnLst>
                                    <p:set>
                                      <p:cBhvr>
                                        <p:cTn id="30" dur="1" fill="hold">
                                          <p:stCondLst>
                                            <p:cond delay="0"/>
                                          </p:stCondLst>
                                        </p:cTn>
                                        <p:tgtEl>
                                          <p:spTgt spid="42"/>
                                        </p:tgtEl>
                                        <p:attrNameLst>
                                          <p:attrName>style.visibility</p:attrName>
                                        </p:attrNameLst>
                                      </p:cBhvr>
                                      <p:to>
                                        <p:strVal val="visible"/>
                                      </p:to>
                                    </p:set>
                                    <p:animEffect transition="in" filter="wipe(down)">
                                      <p:cBhvr>
                                        <p:cTn id="31" dur="500"/>
                                        <p:tgtEl>
                                          <p:spTgt spid="42"/>
                                        </p:tgtEl>
                                      </p:cBhvr>
                                    </p:animEffect>
                                  </p:childTnLst>
                                </p:cTn>
                              </p:par>
                            </p:childTnLst>
                          </p:cTn>
                        </p:par>
                        <p:par>
                          <p:cTn id="32" fill="hold">
                            <p:stCondLst>
                              <p:cond delay="3500"/>
                            </p:stCondLst>
                            <p:childTnLst>
                              <p:par>
                                <p:cTn id="33" presetID="10" presetClass="entr" presetSubtype="0" fill="hold" nodeType="afterEffect">
                                  <p:stCondLst>
                                    <p:cond delay="0"/>
                                  </p:stCondLst>
                                  <p:childTnLst>
                                    <p:set>
                                      <p:cBhvr>
                                        <p:cTn id="34" dur="1" fill="hold">
                                          <p:stCondLst>
                                            <p:cond delay="0"/>
                                          </p:stCondLst>
                                        </p:cTn>
                                        <p:tgtEl>
                                          <p:spTgt spid="28"/>
                                        </p:tgtEl>
                                        <p:attrNameLst>
                                          <p:attrName>style.visibility</p:attrName>
                                        </p:attrNameLst>
                                      </p:cBhvr>
                                      <p:to>
                                        <p:strVal val="visible"/>
                                      </p:to>
                                    </p:set>
                                    <p:animEffect transition="in" filter="fade">
                                      <p:cBhvr>
                                        <p:cTn id="35" dur="500"/>
                                        <p:tgtEl>
                                          <p:spTgt spid="28"/>
                                        </p:tgtEl>
                                      </p:cBhvr>
                                    </p:animEffect>
                                  </p:childTnLst>
                                </p:cTn>
                              </p:par>
                            </p:childTnLst>
                          </p:cTn>
                        </p:par>
                        <p:par>
                          <p:cTn id="36" fill="hold">
                            <p:stCondLst>
                              <p:cond delay="4000"/>
                            </p:stCondLst>
                            <p:childTnLst>
                              <p:par>
                                <p:cTn id="37" presetID="22" presetClass="entr" presetSubtype="8" fill="hold" grpId="0" nodeType="afterEffect">
                                  <p:stCondLst>
                                    <p:cond delay="0"/>
                                  </p:stCondLst>
                                  <p:childTnLst>
                                    <p:set>
                                      <p:cBhvr>
                                        <p:cTn id="38" dur="1" fill="hold">
                                          <p:stCondLst>
                                            <p:cond delay="0"/>
                                          </p:stCondLst>
                                        </p:cTn>
                                        <p:tgtEl>
                                          <p:spTgt spid="43"/>
                                        </p:tgtEl>
                                        <p:attrNameLst>
                                          <p:attrName>style.visibility</p:attrName>
                                        </p:attrNameLst>
                                      </p:cBhvr>
                                      <p:to>
                                        <p:strVal val="visible"/>
                                      </p:to>
                                    </p:set>
                                    <p:animEffect transition="in" filter="wipe(left)">
                                      <p:cBhvr>
                                        <p:cTn id="39" dur="500"/>
                                        <p:tgtEl>
                                          <p:spTgt spid="43"/>
                                        </p:tgtEl>
                                      </p:cBhvr>
                                    </p:animEffect>
                                  </p:childTnLst>
                                </p:cTn>
                              </p:par>
                            </p:childTnLst>
                          </p:cTn>
                        </p:par>
                        <p:par>
                          <p:cTn id="40" fill="hold">
                            <p:stCondLst>
                              <p:cond delay="4500"/>
                            </p:stCondLst>
                            <p:childTnLst>
                              <p:par>
                                <p:cTn id="41" presetID="10" presetClass="entr" presetSubtype="0" fill="hold" nodeType="afterEffect">
                                  <p:stCondLst>
                                    <p:cond delay="0"/>
                                  </p:stCondLst>
                                  <p:childTnLst>
                                    <p:set>
                                      <p:cBhvr>
                                        <p:cTn id="42" dur="1" fill="hold">
                                          <p:stCondLst>
                                            <p:cond delay="0"/>
                                          </p:stCondLst>
                                        </p:cTn>
                                        <p:tgtEl>
                                          <p:spTgt spid="32"/>
                                        </p:tgtEl>
                                        <p:attrNameLst>
                                          <p:attrName>style.visibility</p:attrName>
                                        </p:attrNameLst>
                                      </p:cBhvr>
                                      <p:to>
                                        <p:strVal val="visible"/>
                                      </p:to>
                                    </p:set>
                                    <p:animEffect transition="in" filter="fade">
                                      <p:cBhvr>
                                        <p:cTn id="43" dur="500"/>
                                        <p:tgtEl>
                                          <p:spTgt spid="32"/>
                                        </p:tgtEl>
                                      </p:cBhvr>
                                    </p:animEffect>
                                  </p:childTnLst>
                                </p:cTn>
                              </p:par>
                            </p:childTnLst>
                          </p:cTn>
                        </p:par>
                        <p:par>
                          <p:cTn id="44" fill="hold">
                            <p:stCondLst>
                              <p:cond delay="5000"/>
                            </p:stCondLst>
                            <p:childTnLst>
                              <p:par>
                                <p:cTn id="45" presetID="22" presetClass="entr" presetSubtype="1" fill="hold" grpId="0" nodeType="afterEffect">
                                  <p:stCondLst>
                                    <p:cond delay="0"/>
                                  </p:stCondLst>
                                  <p:childTnLst>
                                    <p:set>
                                      <p:cBhvr>
                                        <p:cTn id="46" dur="1" fill="hold">
                                          <p:stCondLst>
                                            <p:cond delay="0"/>
                                          </p:stCondLst>
                                        </p:cTn>
                                        <p:tgtEl>
                                          <p:spTgt spid="44"/>
                                        </p:tgtEl>
                                        <p:attrNameLst>
                                          <p:attrName>style.visibility</p:attrName>
                                        </p:attrNameLst>
                                      </p:cBhvr>
                                      <p:to>
                                        <p:strVal val="visible"/>
                                      </p:to>
                                    </p:set>
                                    <p:animEffect transition="in" filter="wipe(up)">
                                      <p:cBhvr>
                                        <p:cTn id="47" dur="500"/>
                                        <p:tgtEl>
                                          <p:spTgt spid="44"/>
                                        </p:tgtEl>
                                      </p:cBhvr>
                                    </p:animEffect>
                                  </p:childTnLst>
                                </p:cTn>
                              </p:par>
                            </p:childTnLst>
                          </p:cTn>
                        </p:par>
                        <p:par>
                          <p:cTn id="48" fill="hold">
                            <p:stCondLst>
                              <p:cond delay="5500"/>
                            </p:stCondLst>
                            <p:childTnLst>
                              <p:par>
                                <p:cTn id="49" presetID="10" presetClass="entr" presetSubtype="0" fill="hold" nodeType="afterEffect">
                                  <p:stCondLst>
                                    <p:cond delay="0"/>
                                  </p:stCondLst>
                                  <p:childTnLst>
                                    <p:set>
                                      <p:cBhvr>
                                        <p:cTn id="50" dur="1" fill="hold">
                                          <p:stCondLst>
                                            <p:cond delay="0"/>
                                          </p:stCondLst>
                                        </p:cTn>
                                        <p:tgtEl>
                                          <p:spTgt spid="35"/>
                                        </p:tgtEl>
                                        <p:attrNameLst>
                                          <p:attrName>style.visibility</p:attrName>
                                        </p:attrNameLst>
                                      </p:cBhvr>
                                      <p:to>
                                        <p:strVal val="visible"/>
                                      </p:to>
                                    </p:set>
                                    <p:animEffect transition="in" filter="fade">
                                      <p:cBhvr>
                                        <p:cTn id="51" dur="500"/>
                                        <p:tgtEl>
                                          <p:spTgt spid="35"/>
                                        </p:tgtEl>
                                      </p:cBhvr>
                                    </p:animEffect>
                                  </p:childTnLst>
                                </p:cTn>
                              </p:par>
                            </p:childTnLst>
                          </p:cTn>
                        </p:par>
                        <p:par>
                          <p:cTn id="52" fill="hold">
                            <p:stCondLst>
                              <p:cond delay="6000"/>
                            </p:stCondLst>
                            <p:childTnLst>
                              <p:par>
                                <p:cTn id="53" presetID="22" presetClass="entr" presetSubtype="1" fill="hold" grpId="0" nodeType="afterEffect">
                                  <p:stCondLst>
                                    <p:cond delay="0"/>
                                  </p:stCondLst>
                                  <p:childTnLst>
                                    <p:set>
                                      <p:cBhvr>
                                        <p:cTn id="54" dur="1" fill="hold">
                                          <p:stCondLst>
                                            <p:cond delay="0"/>
                                          </p:stCondLst>
                                        </p:cTn>
                                        <p:tgtEl>
                                          <p:spTgt spid="45"/>
                                        </p:tgtEl>
                                        <p:attrNameLst>
                                          <p:attrName>style.visibility</p:attrName>
                                        </p:attrNameLst>
                                      </p:cBhvr>
                                      <p:to>
                                        <p:strVal val="visible"/>
                                      </p:to>
                                    </p:set>
                                    <p:animEffect transition="in" filter="wipe(up)">
                                      <p:cBhvr>
                                        <p:cTn id="55" dur="500"/>
                                        <p:tgtEl>
                                          <p:spTgt spid="45"/>
                                        </p:tgtEl>
                                      </p:cBhvr>
                                    </p:animEffect>
                                  </p:childTnLst>
                                </p:cTn>
                              </p:par>
                            </p:childTnLst>
                          </p:cTn>
                        </p:par>
                        <p:par>
                          <p:cTn id="56" fill="hold">
                            <p:stCondLst>
                              <p:cond delay="6500"/>
                            </p:stCondLst>
                            <p:childTnLst>
                              <p:par>
                                <p:cTn id="57" presetID="10" presetClass="entr" presetSubtype="0" fill="hold" nodeType="afterEffect">
                                  <p:stCondLst>
                                    <p:cond delay="0"/>
                                  </p:stCondLst>
                                  <p:childTnLst>
                                    <p:set>
                                      <p:cBhvr>
                                        <p:cTn id="58" dur="1" fill="hold">
                                          <p:stCondLst>
                                            <p:cond delay="0"/>
                                          </p:stCondLst>
                                        </p:cTn>
                                        <p:tgtEl>
                                          <p:spTgt spid="17"/>
                                        </p:tgtEl>
                                        <p:attrNameLst>
                                          <p:attrName>style.visibility</p:attrName>
                                        </p:attrNameLst>
                                      </p:cBhvr>
                                      <p:to>
                                        <p:strVal val="visible"/>
                                      </p:to>
                                    </p:set>
                                    <p:animEffect transition="in" filter="fade">
                                      <p:cBhvr>
                                        <p:cTn id="59" dur="500"/>
                                        <p:tgtEl>
                                          <p:spTgt spid="17"/>
                                        </p:tgtEl>
                                      </p:cBhvr>
                                    </p:animEffect>
                                  </p:childTnLst>
                                </p:cTn>
                              </p:par>
                            </p:childTnLst>
                          </p:cTn>
                        </p:par>
                        <p:par>
                          <p:cTn id="60" fill="hold">
                            <p:stCondLst>
                              <p:cond delay="7000"/>
                            </p:stCondLst>
                            <p:childTnLst>
                              <p:par>
                                <p:cTn id="61" presetID="22" presetClass="entr" presetSubtype="1" fill="hold" grpId="0" nodeType="afterEffect">
                                  <p:stCondLst>
                                    <p:cond delay="0"/>
                                  </p:stCondLst>
                                  <p:childTnLst>
                                    <p:set>
                                      <p:cBhvr>
                                        <p:cTn id="62" dur="1" fill="hold">
                                          <p:stCondLst>
                                            <p:cond delay="0"/>
                                          </p:stCondLst>
                                        </p:cTn>
                                        <p:tgtEl>
                                          <p:spTgt spid="52"/>
                                        </p:tgtEl>
                                        <p:attrNameLst>
                                          <p:attrName>style.visibility</p:attrName>
                                        </p:attrNameLst>
                                      </p:cBhvr>
                                      <p:to>
                                        <p:strVal val="visible"/>
                                      </p:to>
                                    </p:set>
                                    <p:animEffect transition="in" filter="wipe(up)">
                                      <p:cBhvr>
                                        <p:cTn id="63" dur="500"/>
                                        <p:tgtEl>
                                          <p:spTgt spid="52"/>
                                        </p:tgtEl>
                                      </p:cBhvr>
                                    </p:animEffect>
                                  </p:childTnLst>
                                </p:cTn>
                              </p:par>
                            </p:childTnLst>
                          </p:cTn>
                        </p:par>
                        <p:par>
                          <p:cTn id="64" fill="hold">
                            <p:stCondLst>
                              <p:cond delay="7500"/>
                            </p:stCondLst>
                            <p:childTnLst>
                              <p:par>
                                <p:cTn id="65" presetID="10" presetClass="entr" presetSubtype="0" fill="hold" nodeType="afterEffect">
                                  <p:stCondLst>
                                    <p:cond delay="0"/>
                                  </p:stCondLst>
                                  <p:childTnLst>
                                    <p:set>
                                      <p:cBhvr>
                                        <p:cTn id="66" dur="1" fill="hold">
                                          <p:stCondLst>
                                            <p:cond delay="0"/>
                                          </p:stCondLst>
                                        </p:cTn>
                                        <p:tgtEl>
                                          <p:spTgt spid="26"/>
                                        </p:tgtEl>
                                        <p:attrNameLst>
                                          <p:attrName>style.visibility</p:attrName>
                                        </p:attrNameLst>
                                      </p:cBhvr>
                                      <p:to>
                                        <p:strVal val="visible"/>
                                      </p:to>
                                    </p:set>
                                    <p:animEffect transition="in" filter="fade">
                                      <p:cBhvr>
                                        <p:cTn id="67" dur="500"/>
                                        <p:tgtEl>
                                          <p:spTgt spid="26"/>
                                        </p:tgtEl>
                                      </p:cBhvr>
                                    </p:animEffect>
                                  </p:childTnLst>
                                </p:cTn>
                              </p:par>
                            </p:childTnLst>
                          </p:cTn>
                        </p:par>
                        <p:par>
                          <p:cTn id="68" fill="hold">
                            <p:stCondLst>
                              <p:cond delay="8000"/>
                            </p:stCondLst>
                            <p:childTnLst>
                              <p:par>
                                <p:cTn id="69" presetID="22" presetClass="entr" presetSubtype="2" fill="hold" grpId="0" nodeType="afterEffect">
                                  <p:stCondLst>
                                    <p:cond delay="0"/>
                                  </p:stCondLst>
                                  <p:childTnLst>
                                    <p:set>
                                      <p:cBhvr>
                                        <p:cTn id="70" dur="1" fill="hold">
                                          <p:stCondLst>
                                            <p:cond delay="0"/>
                                          </p:stCondLst>
                                        </p:cTn>
                                        <p:tgtEl>
                                          <p:spTgt spid="51"/>
                                        </p:tgtEl>
                                        <p:attrNameLst>
                                          <p:attrName>style.visibility</p:attrName>
                                        </p:attrNameLst>
                                      </p:cBhvr>
                                      <p:to>
                                        <p:strVal val="visible"/>
                                      </p:to>
                                    </p:set>
                                    <p:animEffect transition="in" filter="wipe(right)">
                                      <p:cBhvr>
                                        <p:cTn id="71" dur="500"/>
                                        <p:tgtEl>
                                          <p:spTgt spid="51"/>
                                        </p:tgtEl>
                                      </p:cBhvr>
                                    </p:animEffect>
                                  </p:childTnLst>
                                </p:cTn>
                              </p:par>
                            </p:childTnLst>
                          </p:cTn>
                        </p:par>
                        <p:par>
                          <p:cTn id="72" fill="hold">
                            <p:stCondLst>
                              <p:cond delay="8500"/>
                            </p:stCondLst>
                            <p:childTnLst>
                              <p:par>
                                <p:cTn id="73" presetID="10" presetClass="entr" presetSubtype="0" fill="hold" nodeType="afterEffect">
                                  <p:stCondLst>
                                    <p:cond delay="0"/>
                                  </p:stCondLst>
                                  <p:childTnLst>
                                    <p:set>
                                      <p:cBhvr>
                                        <p:cTn id="74" dur="1" fill="hold">
                                          <p:stCondLst>
                                            <p:cond delay="0"/>
                                          </p:stCondLst>
                                        </p:cTn>
                                        <p:tgtEl>
                                          <p:spTgt spid="24"/>
                                        </p:tgtEl>
                                        <p:attrNameLst>
                                          <p:attrName>style.visibility</p:attrName>
                                        </p:attrNameLst>
                                      </p:cBhvr>
                                      <p:to>
                                        <p:strVal val="visible"/>
                                      </p:to>
                                    </p:set>
                                    <p:animEffect transition="in" filter="fade">
                                      <p:cBhvr>
                                        <p:cTn id="75" dur="500"/>
                                        <p:tgtEl>
                                          <p:spTgt spid="24"/>
                                        </p:tgtEl>
                                      </p:cBhvr>
                                    </p:animEffect>
                                  </p:childTnLst>
                                </p:cTn>
                              </p:par>
                            </p:childTnLst>
                          </p:cTn>
                        </p:par>
                        <p:par>
                          <p:cTn id="76" fill="hold">
                            <p:stCondLst>
                              <p:cond delay="9000"/>
                            </p:stCondLst>
                            <p:childTnLst>
                              <p:par>
                                <p:cTn id="77" presetID="22" presetClass="entr" presetSubtype="2" fill="hold" grpId="0" nodeType="afterEffect">
                                  <p:stCondLst>
                                    <p:cond delay="0"/>
                                  </p:stCondLst>
                                  <p:childTnLst>
                                    <p:set>
                                      <p:cBhvr>
                                        <p:cTn id="78" dur="1" fill="hold">
                                          <p:stCondLst>
                                            <p:cond delay="0"/>
                                          </p:stCondLst>
                                        </p:cTn>
                                        <p:tgtEl>
                                          <p:spTgt spid="50"/>
                                        </p:tgtEl>
                                        <p:attrNameLst>
                                          <p:attrName>style.visibility</p:attrName>
                                        </p:attrNameLst>
                                      </p:cBhvr>
                                      <p:to>
                                        <p:strVal val="visible"/>
                                      </p:to>
                                    </p:set>
                                    <p:animEffect transition="in" filter="wipe(right)">
                                      <p:cBhvr>
                                        <p:cTn id="79" dur="500"/>
                                        <p:tgtEl>
                                          <p:spTgt spid="50"/>
                                        </p:tgtEl>
                                      </p:cBhvr>
                                    </p:animEffect>
                                  </p:childTnLst>
                                </p:cTn>
                              </p:par>
                            </p:childTnLst>
                          </p:cTn>
                        </p:par>
                        <p:par>
                          <p:cTn id="80" fill="hold">
                            <p:stCondLst>
                              <p:cond delay="9500"/>
                            </p:stCondLst>
                            <p:childTnLst>
                              <p:par>
                                <p:cTn id="81" presetID="10" presetClass="entr" presetSubtype="0" fill="hold" nodeType="afterEffect">
                                  <p:stCondLst>
                                    <p:cond delay="0"/>
                                  </p:stCondLst>
                                  <p:childTnLst>
                                    <p:set>
                                      <p:cBhvr>
                                        <p:cTn id="82" dur="1" fill="hold">
                                          <p:stCondLst>
                                            <p:cond delay="0"/>
                                          </p:stCondLst>
                                        </p:cTn>
                                        <p:tgtEl>
                                          <p:spTgt spid="22"/>
                                        </p:tgtEl>
                                        <p:attrNameLst>
                                          <p:attrName>style.visibility</p:attrName>
                                        </p:attrNameLst>
                                      </p:cBhvr>
                                      <p:to>
                                        <p:strVal val="visible"/>
                                      </p:to>
                                    </p:set>
                                    <p:animEffect transition="in" filter="fade">
                                      <p:cBhvr>
                                        <p:cTn id="83"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42" grpId="0" animBg="1"/>
      <p:bldP spid="43" grpId="0" animBg="1"/>
      <p:bldP spid="44" grpId="0" animBg="1"/>
      <p:bldP spid="45" grpId="0" animBg="1"/>
      <p:bldP spid="49" grpId="0" animBg="1"/>
      <p:bldP spid="50" grpId="0" animBg="1"/>
      <p:bldP spid="51" grpId="0" animBg="1"/>
      <p:bldP spid="52" grpId="0" animBg="1"/>
      <p:bldP spid="5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rotWithShape="1">
          <a:blip r:embed="rId2"/>
          <a:srcRect t="31794"/>
          <a:stretch/>
        </p:blipFill>
        <p:spPr>
          <a:xfrm>
            <a:off x="-117438" y="0"/>
            <a:ext cx="12566327" cy="6656439"/>
          </a:xfrm>
          <a:prstGeom prst="rect">
            <a:avLst/>
          </a:prstGeom>
        </p:spPr>
      </p:pic>
    </p:spTree>
    <p:extLst>
      <p:ext uri="{BB962C8B-B14F-4D97-AF65-F5344CB8AC3E}">
        <p14:creationId xmlns:p14="http://schemas.microsoft.com/office/powerpoint/2010/main" val="51243616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45875" y="1689857"/>
            <a:ext cx="5490596" cy="41360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Imagen 4"/>
          <p:cNvPicPr>
            <a:picLocks noChangeAspect="1"/>
          </p:cNvPicPr>
          <p:nvPr/>
        </p:nvPicPr>
        <p:blipFill rotWithShape="1">
          <a:blip r:embed="rId3"/>
          <a:srcRect l="34747" t="2846" r="924" b="20356"/>
          <a:stretch/>
        </p:blipFill>
        <p:spPr>
          <a:xfrm>
            <a:off x="939435" y="1900044"/>
            <a:ext cx="5806440" cy="3794760"/>
          </a:xfrm>
          <a:prstGeom prst="rect">
            <a:avLst/>
          </a:prstGeom>
        </p:spPr>
      </p:pic>
      <p:sp>
        <p:nvSpPr>
          <p:cNvPr id="6" name="Rectángulo 5"/>
          <p:cNvSpPr/>
          <p:nvPr/>
        </p:nvSpPr>
        <p:spPr>
          <a:xfrm>
            <a:off x="1064654" y="3552182"/>
            <a:ext cx="1751270" cy="369332"/>
          </a:xfrm>
          <a:prstGeom prst="rect">
            <a:avLst/>
          </a:prstGeom>
        </p:spPr>
        <p:style>
          <a:lnRef idx="0">
            <a:schemeClr val="accent2"/>
          </a:lnRef>
          <a:fillRef idx="3">
            <a:schemeClr val="accent2"/>
          </a:fillRef>
          <a:effectRef idx="3">
            <a:schemeClr val="accent2"/>
          </a:effectRef>
          <a:fontRef idx="minor">
            <a:schemeClr val="lt1"/>
          </a:fontRef>
        </p:style>
        <p:txBody>
          <a:bodyPr wrap="square">
            <a:spAutoFit/>
          </a:bodyPr>
          <a:lstStyle/>
          <a:p>
            <a:r>
              <a:rPr lang="es-DO" dirty="0"/>
              <a:t>318,917,310.87</a:t>
            </a:r>
          </a:p>
        </p:txBody>
      </p:sp>
      <p:sp>
        <p:nvSpPr>
          <p:cNvPr id="7" name="Rectángulo 6"/>
          <p:cNvSpPr/>
          <p:nvPr/>
        </p:nvSpPr>
        <p:spPr>
          <a:xfrm>
            <a:off x="2161236" y="3152370"/>
            <a:ext cx="1873887" cy="369332"/>
          </a:xfrm>
          <a:prstGeom prst="rect">
            <a:avLst/>
          </a:prstGeom>
        </p:spPr>
        <p:style>
          <a:lnRef idx="0">
            <a:schemeClr val="accent2"/>
          </a:lnRef>
          <a:fillRef idx="3">
            <a:schemeClr val="accent2"/>
          </a:fillRef>
          <a:effectRef idx="3">
            <a:schemeClr val="accent2"/>
          </a:effectRef>
          <a:fontRef idx="minor">
            <a:schemeClr val="lt1"/>
          </a:fontRef>
        </p:style>
        <p:txBody>
          <a:bodyPr wrap="square">
            <a:spAutoFit/>
          </a:bodyPr>
          <a:lstStyle/>
          <a:p>
            <a:pPr algn="ctr"/>
            <a:r>
              <a:rPr lang="es-DO" dirty="0">
                <a:solidFill>
                  <a:schemeClr val="lt1"/>
                </a:solidFill>
              </a:rPr>
              <a:t>334,345,145.78</a:t>
            </a:r>
          </a:p>
        </p:txBody>
      </p:sp>
      <p:sp>
        <p:nvSpPr>
          <p:cNvPr id="8" name="Rectángulo 7"/>
          <p:cNvSpPr/>
          <p:nvPr/>
        </p:nvSpPr>
        <p:spPr>
          <a:xfrm>
            <a:off x="3400856" y="2643971"/>
            <a:ext cx="1765937" cy="366496"/>
          </a:xfrm>
          <a:prstGeom prst="rect">
            <a:avLst/>
          </a:prstGeom>
        </p:spPr>
        <p:style>
          <a:lnRef idx="0">
            <a:schemeClr val="accent2"/>
          </a:lnRef>
          <a:fillRef idx="3">
            <a:schemeClr val="accent2"/>
          </a:fillRef>
          <a:effectRef idx="3">
            <a:schemeClr val="accent2"/>
          </a:effectRef>
          <a:fontRef idx="minor">
            <a:schemeClr val="lt1"/>
          </a:fontRef>
        </p:style>
        <p:txBody>
          <a:bodyPr wrap="square">
            <a:spAutoFit/>
          </a:bodyPr>
          <a:lstStyle/>
          <a:p>
            <a:pPr algn="ctr"/>
            <a:r>
              <a:rPr lang="es-DO" dirty="0">
                <a:solidFill>
                  <a:schemeClr val="lt1"/>
                </a:solidFill>
              </a:rPr>
              <a:t>519,091,177.22</a:t>
            </a:r>
          </a:p>
        </p:txBody>
      </p:sp>
      <p:sp>
        <p:nvSpPr>
          <p:cNvPr id="9" name="Rectángulo 8"/>
          <p:cNvSpPr/>
          <p:nvPr/>
        </p:nvSpPr>
        <p:spPr>
          <a:xfrm>
            <a:off x="5027280" y="2234541"/>
            <a:ext cx="1697901" cy="369332"/>
          </a:xfrm>
          <a:prstGeom prst="rect">
            <a:avLst/>
          </a:prstGeom>
        </p:spPr>
        <p:style>
          <a:lnRef idx="0">
            <a:schemeClr val="accent2"/>
          </a:lnRef>
          <a:fillRef idx="3">
            <a:schemeClr val="accent2"/>
          </a:fillRef>
          <a:effectRef idx="3">
            <a:schemeClr val="accent2"/>
          </a:effectRef>
          <a:fontRef idx="minor">
            <a:schemeClr val="lt1"/>
          </a:fontRef>
        </p:style>
        <p:txBody>
          <a:bodyPr wrap="square">
            <a:spAutoFit/>
          </a:bodyPr>
          <a:lstStyle/>
          <a:p>
            <a:pPr algn="ctr"/>
            <a:r>
              <a:rPr lang="es-DO" dirty="0">
                <a:solidFill>
                  <a:schemeClr val="lt1"/>
                </a:solidFill>
              </a:rPr>
              <a:t>584,979,595.51 </a:t>
            </a:r>
          </a:p>
        </p:txBody>
      </p:sp>
      <p:pic>
        <p:nvPicPr>
          <p:cNvPr id="10" name="Imagen 9"/>
          <p:cNvPicPr>
            <a:picLocks noChangeAspect="1"/>
          </p:cNvPicPr>
          <p:nvPr/>
        </p:nvPicPr>
        <p:blipFill>
          <a:blip r:embed="rId4"/>
          <a:stretch>
            <a:fillRect/>
          </a:stretch>
        </p:blipFill>
        <p:spPr>
          <a:xfrm>
            <a:off x="500744" y="6133419"/>
            <a:ext cx="1741714" cy="448409"/>
          </a:xfrm>
          <a:prstGeom prst="rect">
            <a:avLst/>
          </a:prstGeom>
        </p:spPr>
      </p:pic>
      <p:pic>
        <p:nvPicPr>
          <p:cNvPr id="11" name="Imagen 10"/>
          <p:cNvPicPr>
            <a:picLocks noChangeAspect="1"/>
          </p:cNvPicPr>
          <p:nvPr/>
        </p:nvPicPr>
        <p:blipFill>
          <a:blip r:embed="rId5"/>
          <a:stretch>
            <a:fillRect/>
          </a:stretch>
        </p:blipFill>
        <p:spPr>
          <a:xfrm>
            <a:off x="2336346" y="6097083"/>
            <a:ext cx="1299482" cy="521079"/>
          </a:xfrm>
          <a:prstGeom prst="rect">
            <a:avLst/>
          </a:prstGeom>
        </p:spPr>
      </p:pic>
      <p:pic>
        <p:nvPicPr>
          <p:cNvPr id="12" name="Imagen 11"/>
          <p:cNvPicPr>
            <a:picLocks noChangeAspect="1"/>
          </p:cNvPicPr>
          <p:nvPr/>
        </p:nvPicPr>
        <p:blipFill>
          <a:blip r:embed="rId6"/>
          <a:stretch>
            <a:fillRect/>
          </a:stretch>
        </p:blipFill>
        <p:spPr>
          <a:xfrm>
            <a:off x="3842655" y="6133419"/>
            <a:ext cx="5098748" cy="582189"/>
          </a:xfrm>
          <a:prstGeom prst="rect">
            <a:avLst/>
          </a:prstGeom>
        </p:spPr>
      </p:pic>
      <p:pic>
        <p:nvPicPr>
          <p:cNvPr id="13" name="Imagen 12"/>
          <p:cNvPicPr>
            <a:picLocks noChangeAspect="1"/>
          </p:cNvPicPr>
          <p:nvPr/>
        </p:nvPicPr>
        <p:blipFill>
          <a:blip r:embed="rId7"/>
          <a:stretch>
            <a:fillRect/>
          </a:stretch>
        </p:blipFill>
        <p:spPr>
          <a:xfrm>
            <a:off x="9224430" y="6045248"/>
            <a:ext cx="2257955" cy="572914"/>
          </a:xfrm>
          <a:prstGeom prst="rect">
            <a:avLst/>
          </a:prstGeom>
        </p:spPr>
      </p:pic>
      <p:sp>
        <p:nvSpPr>
          <p:cNvPr id="14" name="Forma libre 13"/>
          <p:cNvSpPr/>
          <p:nvPr/>
        </p:nvSpPr>
        <p:spPr>
          <a:xfrm flipV="1">
            <a:off x="5181776" y="292976"/>
            <a:ext cx="6857825" cy="45719"/>
          </a:xfrm>
          <a:custGeom>
            <a:avLst/>
            <a:gdLst>
              <a:gd name="connsiteX0" fmla="*/ 0 w 6994358"/>
              <a:gd name="connsiteY0" fmla="*/ 0 h 0"/>
              <a:gd name="connsiteX1" fmla="*/ 6994358 w 6994358"/>
              <a:gd name="connsiteY1" fmla="*/ 0 h 0"/>
              <a:gd name="connsiteX2" fmla="*/ 6994358 w 6994358"/>
              <a:gd name="connsiteY2" fmla="*/ 0 h 0"/>
            </a:gdLst>
            <a:ahLst/>
            <a:cxnLst>
              <a:cxn ang="0">
                <a:pos x="connsiteX0" y="connsiteY0"/>
              </a:cxn>
              <a:cxn ang="0">
                <a:pos x="connsiteX1" y="connsiteY1"/>
              </a:cxn>
              <a:cxn ang="0">
                <a:pos x="connsiteX2" y="connsiteY2"/>
              </a:cxn>
            </a:cxnLst>
            <a:rect l="l" t="t" r="r" b="b"/>
            <a:pathLst>
              <a:path w="6994358">
                <a:moveTo>
                  <a:pt x="0" y="0"/>
                </a:moveTo>
                <a:lnTo>
                  <a:pt x="6994358" y="0"/>
                </a:lnTo>
                <a:lnTo>
                  <a:pt x="6994358" y="0"/>
                </a:lnTo>
              </a:path>
            </a:pathLst>
          </a:custGeom>
          <a:solidFill>
            <a:srgbClr val="002060"/>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DO"/>
          </a:p>
        </p:txBody>
      </p:sp>
      <p:sp>
        <p:nvSpPr>
          <p:cNvPr id="15" name="Forma libre 14"/>
          <p:cNvSpPr/>
          <p:nvPr/>
        </p:nvSpPr>
        <p:spPr>
          <a:xfrm>
            <a:off x="5181777" y="259832"/>
            <a:ext cx="6857824" cy="45719"/>
          </a:xfrm>
          <a:custGeom>
            <a:avLst/>
            <a:gdLst>
              <a:gd name="connsiteX0" fmla="*/ 0 w 6994358"/>
              <a:gd name="connsiteY0" fmla="*/ 0 h 0"/>
              <a:gd name="connsiteX1" fmla="*/ 6994358 w 6994358"/>
              <a:gd name="connsiteY1" fmla="*/ 0 h 0"/>
              <a:gd name="connsiteX2" fmla="*/ 6994358 w 6994358"/>
              <a:gd name="connsiteY2" fmla="*/ 0 h 0"/>
            </a:gdLst>
            <a:ahLst/>
            <a:cxnLst>
              <a:cxn ang="0">
                <a:pos x="connsiteX0" y="connsiteY0"/>
              </a:cxn>
              <a:cxn ang="0">
                <a:pos x="connsiteX1" y="connsiteY1"/>
              </a:cxn>
              <a:cxn ang="0">
                <a:pos x="connsiteX2" y="connsiteY2"/>
              </a:cxn>
            </a:cxnLst>
            <a:rect l="l" t="t" r="r" b="b"/>
            <a:pathLst>
              <a:path w="6994358">
                <a:moveTo>
                  <a:pt x="0" y="0"/>
                </a:moveTo>
                <a:lnTo>
                  <a:pt x="6994358" y="0"/>
                </a:lnTo>
                <a:lnTo>
                  <a:pt x="6994358" y="0"/>
                </a:lnTo>
              </a:path>
            </a:pathLst>
          </a:cu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DO"/>
          </a:p>
        </p:txBody>
      </p:sp>
      <p:pic>
        <p:nvPicPr>
          <p:cNvPr id="16" name="Imagen 15"/>
          <p:cNvPicPr>
            <a:picLocks noChangeAspect="1"/>
          </p:cNvPicPr>
          <p:nvPr/>
        </p:nvPicPr>
        <p:blipFill rotWithShape="1">
          <a:blip r:embed="rId8"/>
          <a:srcRect b="28950"/>
          <a:stretch/>
        </p:blipFill>
        <p:spPr>
          <a:xfrm>
            <a:off x="0" y="0"/>
            <a:ext cx="5108891" cy="1866900"/>
          </a:xfrm>
          <a:prstGeom prst="rect">
            <a:avLst/>
          </a:prstGeom>
        </p:spPr>
      </p:pic>
      <p:sp>
        <p:nvSpPr>
          <p:cNvPr id="17" name="CuadroTexto 16"/>
          <p:cNvSpPr txBox="1"/>
          <p:nvPr/>
        </p:nvSpPr>
        <p:spPr>
          <a:xfrm>
            <a:off x="4074570" y="305551"/>
            <a:ext cx="8095657" cy="707886"/>
          </a:xfrm>
          <a:prstGeom prst="rect">
            <a:avLst/>
          </a:prstGeom>
          <a:noFill/>
        </p:spPr>
        <p:txBody>
          <a:bodyPr wrap="square" rtlCol="0">
            <a:spAutoFit/>
          </a:bodyPr>
          <a:lstStyle/>
          <a:p>
            <a:pPr algn="r"/>
            <a:r>
              <a:rPr lang="es-DO" sz="4000" b="1" dirty="0"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Derechos Sociales y las Compras</a:t>
            </a:r>
            <a:endParaRPr lang="es-DO" sz="4000" b="1"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p:txBody>
      </p:sp>
      <p:sp>
        <p:nvSpPr>
          <p:cNvPr id="19" name="AutoShape 2" descr="Resultado de imagen para logo salud"/>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DO"/>
          </a:p>
        </p:txBody>
      </p:sp>
      <p:sp>
        <p:nvSpPr>
          <p:cNvPr id="2" name="CuadroTexto 1"/>
          <p:cNvSpPr txBox="1"/>
          <p:nvPr/>
        </p:nvSpPr>
        <p:spPr>
          <a:xfrm>
            <a:off x="982538" y="3271604"/>
            <a:ext cx="567798" cy="369332"/>
          </a:xfrm>
          <a:prstGeom prst="rect">
            <a:avLst/>
          </a:prstGeom>
          <a:noFill/>
        </p:spPr>
        <p:txBody>
          <a:bodyPr wrap="square" rtlCol="0">
            <a:spAutoFit/>
          </a:bodyPr>
          <a:lstStyle/>
          <a:p>
            <a:r>
              <a:rPr lang="es-DO" b="1" dirty="0" smtClean="0"/>
              <a:t>US$</a:t>
            </a:r>
            <a:endParaRPr lang="es-DO" b="1" dirty="0"/>
          </a:p>
        </p:txBody>
      </p:sp>
      <p:sp>
        <p:nvSpPr>
          <p:cNvPr id="18" name="CuadroTexto 17"/>
          <p:cNvSpPr txBox="1"/>
          <p:nvPr/>
        </p:nvSpPr>
        <p:spPr>
          <a:xfrm>
            <a:off x="2052447" y="2852453"/>
            <a:ext cx="567798" cy="369332"/>
          </a:xfrm>
          <a:prstGeom prst="rect">
            <a:avLst/>
          </a:prstGeom>
          <a:noFill/>
        </p:spPr>
        <p:txBody>
          <a:bodyPr wrap="square" rtlCol="0">
            <a:spAutoFit/>
          </a:bodyPr>
          <a:lstStyle/>
          <a:p>
            <a:r>
              <a:rPr lang="es-DO" b="1" dirty="0" smtClean="0"/>
              <a:t>US$</a:t>
            </a:r>
            <a:endParaRPr lang="es-DO" b="1" dirty="0"/>
          </a:p>
        </p:txBody>
      </p:sp>
      <p:sp>
        <p:nvSpPr>
          <p:cNvPr id="20" name="CuadroTexto 19"/>
          <p:cNvSpPr txBox="1"/>
          <p:nvPr/>
        </p:nvSpPr>
        <p:spPr>
          <a:xfrm>
            <a:off x="3296409" y="2339735"/>
            <a:ext cx="567798" cy="369332"/>
          </a:xfrm>
          <a:prstGeom prst="rect">
            <a:avLst/>
          </a:prstGeom>
          <a:noFill/>
        </p:spPr>
        <p:txBody>
          <a:bodyPr wrap="square" rtlCol="0">
            <a:spAutoFit/>
          </a:bodyPr>
          <a:lstStyle/>
          <a:p>
            <a:r>
              <a:rPr lang="es-DO" b="1" dirty="0" smtClean="0"/>
              <a:t>US$</a:t>
            </a:r>
            <a:endParaRPr lang="es-DO" b="1" dirty="0"/>
          </a:p>
        </p:txBody>
      </p:sp>
      <p:sp>
        <p:nvSpPr>
          <p:cNvPr id="21" name="CuadroTexto 20"/>
          <p:cNvSpPr txBox="1"/>
          <p:nvPr/>
        </p:nvSpPr>
        <p:spPr>
          <a:xfrm>
            <a:off x="4897877" y="1918739"/>
            <a:ext cx="567798" cy="369332"/>
          </a:xfrm>
          <a:prstGeom prst="rect">
            <a:avLst/>
          </a:prstGeom>
          <a:noFill/>
        </p:spPr>
        <p:txBody>
          <a:bodyPr wrap="square" rtlCol="0">
            <a:spAutoFit/>
          </a:bodyPr>
          <a:lstStyle/>
          <a:p>
            <a:r>
              <a:rPr lang="es-DO" b="1" dirty="0" smtClean="0"/>
              <a:t>US$</a:t>
            </a:r>
            <a:endParaRPr lang="es-DO" b="1" dirty="0"/>
          </a:p>
        </p:txBody>
      </p:sp>
    </p:spTree>
    <p:extLst>
      <p:ext uri="{BB962C8B-B14F-4D97-AF65-F5344CB8AC3E}">
        <p14:creationId xmlns:p14="http://schemas.microsoft.com/office/powerpoint/2010/main" val="28620729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n 9"/>
          <p:cNvPicPr>
            <a:picLocks noChangeAspect="1"/>
          </p:cNvPicPr>
          <p:nvPr/>
        </p:nvPicPr>
        <p:blipFill>
          <a:blip r:embed="rId2"/>
          <a:stretch>
            <a:fillRect/>
          </a:stretch>
        </p:blipFill>
        <p:spPr>
          <a:xfrm>
            <a:off x="500744" y="6133419"/>
            <a:ext cx="1741714" cy="448409"/>
          </a:xfrm>
          <a:prstGeom prst="rect">
            <a:avLst/>
          </a:prstGeom>
        </p:spPr>
      </p:pic>
      <p:pic>
        <p:nvPicPr>
          <p:cNvPr id="11" name="Imagen 10"/>
          <p:cNvPicPr>
            <a:picLocks noChangeAspect="1"/>
          </p:cNvPicPr>
          <p:nvPr/>
        </p:nvPicPr>
        <p:blipFill>
          <a:blip r:embed="rId3"/>
          <a:stretch>
            <a:fillRect/>
          </a:stretch>
        </p:blipFill>
        <p:spPr>
          <a:xfrm>
            <a:off x="2336346" y="6097083"/>
            <a:ext cx="1299482" cy="521079"/>
          </a:xfrm>
          <a:prstGeom prst="rect">
            <a:avLst/>
          </a:prstGeom>
        </p:spPr>
      </p:pic>
      <p:pic>
        <p:nvPicPr>
          <p:cNvPr id="12" name="Imagen 11"/>
          <p:cNvPicPr>
            <a:picLocks noChangeAspect="1"/>
          </p:cNvPicPr>
          <p:nvPr/>
        </p:nvPicPr>
        <p:blipFill>
          <a:blip r:embed="rId4"/>
          <a:stretch>
            <a:fillRect/>
          </a:stretch>
        </p:blipFill>
        <p:spPr>
          <a:xfrm>
            <a:off x="3842655" y="6133419"/>
            <a:ext cx="5098748" cy="582189"/>
          </a:xfrm>
          <a:prstGeom prst="rect">
            <a:avLst/>
          </a:prstGeom>
        </p:spPr>
      </p:pic>
      <p:pic>
        <p:nvPicPr>
          <p:cNvPr id="13" name="Imagen 12"/>
          <p:cNvPicPr>
            <a:picLocks noChangeAspect="1"/>
          </p:cNvPicPr>
          <p:nvPr/>
        </p:nvPicPr>
        <p:blipFill>
          <a:blip r:embed="rId5"/>
          <a:stretch>
            <a:fillRect/>
          </a:stretch>
        </p:blipFill>
        <p:spPr>
          <a:xfrm>
            <a:off x="9224430" y="6045248"/>
            <a:ext cx="2257955" cy="572914"/>
          </a:xfrm>
          <a:prstGeom prst="rect">
            <a:avLst/>
          </a:prstGeom>
        </p:spPr>
      </p:pic>
      <p:sp>
        <p:nvSpPr>
          <p:cNvPr id="14" name="Forma libre 13"/>
          <p:cNvSpPr/>
          <p:nvPr/>
        </p:nvSpPr>
        <p:spPr>
          <a:xfrm flipV="1">
            <a:off x="5181776" y="292976"/>
            <a:ext cx="6857825" cy="45719"/>
          </a:xfrm>
          <a:custGeom>
            <a:avLst/>
            <a:gdLst>
              <a:gd name="connsiteX0" fmla="*/ 0 w 6994358"/>
              <a:gd name="connsiteY0" fmla="*/ 0 h 0"/>
              <a:gd name="connsiteX1" fmla="*/ 6994358 w 6994358"/>
              <a:gd name="connsiteY1" fmla="*/ 0 h 0"/>
              <a:gd name="connsiteX2" fmla="*/ 6994358 w 6994358"/>
              <a:gd name="connsiteY2" fmla="*/ 0 h 0"/>
            </a:gdLst>
            <a:ahLst/>
            <a:cxnLst>
              <a:cxn ang="0">
                <a:pos x="connsiteX0" y="connsiteY0"/>
              </a:cxn>
              <a:cxn ang="0">
                <a:pos x="connsiteX1" y="connsiteY1"/>
              </a:cxn>
              <a:cxn ang="0">
                <a:pos x="connsiteX2" y="connsiteY2"/>
              </a:cxn>
            </a:cxnLst>
            <a:rect l="l" t="t" r="r" b="b"/>
            <a:pathLst>
              <a:path w="6994358">
                <a:moveTo>
                  <a:pt x="0" y="0"/>
                </a:moveTo>
                <a:lnTo>
                  <a:pt x="6994358" y="0"/>
                </a:lnTo>
                <a:lnTo>
                  <a:pt x="6994358" y="0"/>
                </a:lnTo>
              </a:path>
            </a:pathLst>
          </a:custGeom>
          <a:solidFill>
            <a:srgbClr val="002060"/>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DO"/>
          </a:p>
        </p:txBody>
      </p:sp>
      <p:sp>
        <p:nvSpPr>
          <p:cNvPr id="15" name="Forma libre 14"/>
          <p:cNvSpPr/>
          <p:nvPr/>
        </p:nvSpPr>
        <p:spPr>
          <a:xfrm>
            <a:off x="5181777" y="259832"/>
            <a:ext cx="6857824" cy="45719"/>
          </a:xfrm>
          <a:custGeom>
            <a:avLst/>
            <a:gdLst>
              <a:gd name="connsiteX0" fmla="*/ 0 w 6994358"/>
              <a:gd name="connsiteY0" fmla="*/ 0 h 0"/>
              <a:gd name="connsiteX1" fmla="*/ 6994358 w 6994358"/>
              <a:gd name="connsiteY1" fmla="*/ 0 h 0"/>
              <a:gd name="connsiteX2" fmla="*/ 6994358 w 6994358"/>
              <a:gd name="connsiteY2" fmla="*/ 0 h 0"/>
            </a:gdLst>
            <a:ahLst/>
            <a:cxnLst>
              <a:cxn ang="0">
                <a:pos x="connsiteX0" y="connsiteY0"/>
              </a:cxn>
              <a:cxn ang="0">
                <a:pos x="connsiteX1" y="connsiteY1"/>
              </a:cxn>
              <a:cxn ang="0">
                <a:pos x="connsiteX2" y="connsiteY2"/>
              </a:cxn>
            </a:cxnLst>
            <a:rect l="l" t="t" r="r" b="b"/>
            <a:pathLst>
              <a:path w="6994358">
                <a:moveTo>
                  <a:pt x="0" y="0"/>
                </a:moveTo>
                <a:lnTo>
                  <a:pt x="6994358" y="0"/>
                </a:lnTo>
                <a:lnTo>
                  <a:pt x="6994358" y="0"/>
                </a:lnTo>
              </a:path>
            </a:pathLst>
          </a:cu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DO"/>
          </a:p>
        </p:txBody>
      </p:sp>
      <p:pic>
        <p:nvPicPr>
          <p:cNvPr id="16" name="Imagen 15"/>
          <p:cNvPicPr>
            <a:picLocks noChangeAspect="1"/>
          </p:cNvPicPr>
          <p:nvPr/>
        </p:nvPicPr>
        <p:blipFill rotWithShape="1">
          <a:blip r:embed="rId6"/>
          <a:srcRect b="28950"/>
          <a:stretch/>
        </p:blipFill>
        <p:spPr>
          <a:xfrm>
            <a:off x="0" y="16957"/>
            <a:ext cx="5108891" cy="1866900"/>
          </a:xfrm>
          <a:prstGeom prst="rect">
            <a:avLst/>
          </a:prstGeom>
        </p:spPr>
      </p:pic>
      <p:sp>
        <p:nvSpPr>
          <p:cNvPr id="17" name="CuadroTexto 16"/>
          <p:cNvSpPr txBox="1"/>
          <p:nvPr/>
        </p:nvSpPr>
        <p:spPr>
          <a:xfrm>
            <a:off x="4074570" y="305551"/>
            <a:ext cx="8095657" cy="707886"/>
          </a:xfrm>
          <a:prstGeom prst="rect">
            <a:avLst/>
          </a:prstGeom>
          <a:noFill/>
        </p:spPr>
        <p:txBody>
          <a:bodyPr wrap="square" rtlCol="0">
            <a:spAutoFit/>
          </a:bodyPr>
          <a:lstStyle/>
          <a:p>
            <a:pPr algn="r"/>
            <a:r>
              <a:rPr lang="es-DO" sz="4000" b="1" dirty="0"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Derechos Sociales y las Compras</a:t>
            </a:r>
            <a:endParaRPr lang="es-DO" sz="4000" b="1"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p:txBody>
      </p:sp>
      <p:sp>
        <p:nvSpPr>
          <p:cNvPr id="19" name="AutoShape 2" descr="Resultado de imagen para logo salud"/>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DO"/>
          </a:p>
        </p:txBody>
      </p:sp>
      <p:pic>
        <p:nvPicPr>
          <p:cNvPr id="1026" name="Picture 2" descr="http://minutoarrecifes.com.ar/wp-content/uploads/2014/11/alerta-logotip.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0375" y="2011363"/>
            <a:ext cx="3295650" cy="3295651"/>
          </a:xfrm>
          <a:prstGeom prst="rect">
            <a:avLst/>
          </a:prstGeom>
          <a:noFill/>
          <a:extLst>
            <a:ext uri="{909E8E84-426E-40DD-AFC4-6F175D3DCCD1}">
              <a14:hiddenFill xmlns:a14="http://schemas.microsoft.com/office/drawing/2010/main">
                <a:solidFill>
                  <a:srgbClr val="FFFFFF"/>
                </a:solidFill>
              </a14:hiddenFill>
            </a:ext>
          </a:extLst>
        </p:spPr>
      </p:pic>
      <p:sp>
        <p:nvSpPr>
          <p:cNvPr id="3" name="Rectángulo 2"/>
          <p:cNvSpPr/>
          <p:nvPr/>
        </p:nvSpPr>
        <p:spPr>
          <a:xfrm>
            <a:off x="3756025" y="2617609"/>
            <a:ext cx="7859870" cy="2246769"/>
          </a:xfrm>
          <a:prstGeom prst="rect">
            <a:avLst/>
          </a:prstGeom>
        </p:spPr>
        <p:txBody>
          <a:bodyPr wrap="square">
            <a:spAutoFit/>
          </a:bodyPr>
          <a:lstStyle/>
          <a:p>
            <a:pPr algn="just"/>
            <a:r>
              <a:rPr lang="es-DO" sz="2800" dirty="0" smtClean="0"/>
              <a:t>Los problemas con la gestión de pago y malas prácticas como el tráfico de influencias, mafias y otras fallas del sistema políticos afectan el sistema de compras públicas.   Sobre todo en las contrataciones de obras del Estado.</a:t>
            </a:r>
            <a:endParaRPr lang="es-DO" sz="2800" dirty="0"/>
          </a:p>
        </p:txBody>
      </p:sp>
      <p:sp>
        <p:nvSpPr>
          <p:cNvPr id="22" name="CuadroTexto 21"/>
          <p:cNvSpPr txBox="1"/>
          <p:nvPr/>
        </p:nvSpPr>
        <p:spPr>
          <a:xfrm>
            <a:off x="3756025" y="1871790"/>
            <a:ext cx="7980450" cy="830997"/>
          </a:xfrm>
          <a:prstGeom prst="rect">
            <a:avLst/>
          </a:prstGeom>
          <a:noFill/>
        </p:spPr>
        <p:txBody>
          <a:bodyPr wrap="square" rtlCol="0">
            <a:spAutoFit/>
          </a:bodyPr>
          <a:lstStyle/>
          <a:p>
            <a:r>
              <a:rPr lang="es-DO" sz="4800" b="1" dirty="0" smtClean="0">
                <a:solidFill>
                  <a:srgbClr val="C00000"/>
                </a:solidFill>
              </a:rPr>
              <a:t>SIN EMBARGO…</a:t>
            </a:r>
            <a:endParaRPr lang="es-DO" sz="4800" b="1" dirty="0">
              <a:solidFill>
                <a:srgbClr val="C00000"/>
              </a:solidFill>
            </a:endParaRPr>
          </a:p>
        </p:txBody>
      </p:sp>
    </p:spTree>
    <p:extLst>
      <p:ext uri="{BB962C8B-B14F-4D97-AF65-F5344CB8AC3E}">
        <p14:creationId xmlns:p14="http://schemas.microsoft.com/office/powerpoint/2010/main" val="349041020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Imagen 25"/>
          <p:cNvPicPr>
            <a:picLocks noChangeAspect="1"/>
          </p:cNvPicPr>
          <p:nvPr/>
        </p:nvPicPr>
        <p:blipFill>
          <a:blip r:embed="rId2"/>
          <a:stretch>
            <a:fillRect/>
          </a:stretch>
        </p:blipFill>
        <p:spPr>
          <a:xfrm>
            <a:off x="500744" y="6133419"/>
            <a:ext cx="1741714" cy="448409"/>
          </a:xfrm>
          <a:prstGeom prst="rect">
            <a:avLst/>
          </a:prstGeom>
        </p:spPr>
      </p:pic>
      <p:pic>
        <p:nvPicPr>
          <p:cNvPr id="27" name="Imagen 26"/>
          <p:cNvPicPr>
            <a:picLocks noChangeAspect="1"/>
          </p:cNvPicPr>
          <p:nvPr/>
        </p:nvPicPr>
        <p:blipFill>
          <a:blip r:embed="rId3"/>
          <a:stretch>
            <a:fillRect/>
          </a:stretch>
        </p:blipFill>
        <p:spPr>
          <a:xfrm>
            <a:off x="2336346" y="6097083"/>
            <a:ext cx="1299482" cy="521079"/>
          </a:xfrm>
          <a:prstGeom prst="rect">
            <a:avLst/>
          </a:prstGeom>
        </p:spPr>
      </p:pic>
      <p:pic>
        <p:nvPicPr>
          <p:cNvPr id="28" name="Imagen 27"/>
          <p:cNvPicPr>
            <a:picLocks noChangeAspect="1"/>
          </p:cNvPicPr>
          <p:nvPr/>
        </p:nvPicPr>
        <p:blipFill>
          <a:blip r:embed="rId4"/>
          <a:stretch>
            <a:fillRect/>
          </a:stretch>
        </p:blipFill>
        <p:spPr>
          <a:xfrm>
            <a:off x="3842655" y="6133419"/>
            <a:ext cx="5098748" cy="582189"/>
          </a:xfrm>
          <a:prstGeom prst="rect">
            <a:avLst/>
          </a:prstGeom>
        </p:spPr>
      </p:pic>
      <p:pic>
        <p:nvPicPr>
          <p:cNvPr id="29" name="Imagen 28"/>
          <p:cNvPicPr>
            <a:picLocks noChangeAspect="1"/>
          </p:cNvPicPr>
          <p:nvPr/>
        </p:nvPicPr>
        <p:blipFill>
          <a:blip r:embed="rId5"/>
          <a:stretch>
            <a:fillRect/>
          </a:stretch>
        </p:blipFill>
        <p:spPr>
          <a:xfrm>
            <a:off x="9224430" y="6045248"/>
            <a:ext cx="2257955" cy="572914"/>
          </a:xfrm>
          <a:prstGeom prst="rect">
            <a:avLst/>
          </a:prstGeom>
        </p:spPr>
      </p:pic>
      <p:sp>
        <p:nvSpPr>
          <p:cNvPr id="30" name="Forma libre 29"/>
          <p:cNvSpPr/>
          <p:nvPr/>
        </p:nvSpPr>
        <p:spPr>
          <a:xfrm flipV="1">
            <a:off x="5181776" y="292976"/>
            <a:ext cx="6857825" cy="45719"/>
          </a:xfrm>
          <a:custGeom>
            <a:avLst/>
            <a:gdLst>
              <a:gd name="connsiteX0" fmla="*/ 0 w 6994358"/>
              <a:gd name="connsiteY0" fmla="*/ 0 h 0"/>
              <a:gd name="connsiteX1" fmla="*/ 6994358 w 6994358"/>
              <a:gd name="connsiteY1" fmla="*/ 0 h 0"/>
              <a:gd name="connsiteX2" fmla="*/ 6994358 w 6994358"/>
              <a:gd name="connsiteY2" fmla="*/ 0 h 0"/>
            </a:gdLst>
            <a:ahLst/>
            <a:cxnLst>
              <a:cxn ang="0">
                <a:pos x="connsiteX0" y="connsiteY0"/>
              </a:cxn>
              <a:cxn ang="0">
                <a:pos x="connsiteX1" y="connsiteY1"/>
              </a:cxn>
              <a:cxn ang="0">
                <a:pos x="connsiteX2" y="connsiteY2"/>
              </a:cxn>
            </a:cxnLst>
            <a:rect l="l" t="t" r="r" b="b"/>
            <a:pathLst>
              <a:path w="6994358">
                <a:moveTo>
                  <a:pt x="0" y="0"/>
                </a:moveTo>
                <a:lnTo>
                  <a:pt x="6994358" y="0"/>
                </a:lnTo>
                <a:lnTo>
                  <a:pt x="6994358" y="0"/>
                </a:lnTo>
              </a:path>
            </a:pathLst>
          </a:custGeom>
          <a:solidFill>
            <a:srgbClr val="002060"/>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DO"/>
          </a:p>
        </p:txBody>
      </p:sp>
      <p:sp>
        <p:nvSpPr>
          <p:cNvPr id="31" name="Forma libre 30"/>
          <p:cNvSpPr/>
          <p:nvPr/>
        </p:nvSpPr>
        <p:spPr>
          <a:xfrm>
            <a:off x="5181777" y="259832"/>
            <a:ext cx="6857824" cy="45719"/>
          </a:xfrm>
          <a:custGeom>
            <a:avLst/>
            <a:gdLst>
              <a:gd name="connsiteX0" fmla="*/ 0 w 6994358"/>
              <a:gd name="connsiteY0" fmla="*/ 0 h 0"/>
              <a:gd name="connsiteX1" fmla="*/ 6994358 w 6994358"/>
              <a:gd name="connsiteY1" fmla="*/ 0 h 0"/>
              <a:gd name="connsiteX2" fmla="*/ 6994358 w 6994358"/>
              <a:gd name="connsiteY2" fmla="*/ 0 h 0"/>
            </a:gdLst>
            <a:ahLst/>
            <a:cxnLst>
              <a:cxn ang="0">
                <a:pos x="connsiteX0" y="connsiteY0"/>
              </a:cxn>
              <a:cxn ang="0">
                <a:pos x="connsiteX1" y="connsiteY1"/>
              </a:cxn>
              <a:cxn ang="0">
                <a:pos x="connsiteX2" y="connsiteY2"/>
              </a:cxn>
            </a:cxnLst>
            <a:rect l="l" t="t" r="r" b="b"/>
            <a:pathLst>
              <a:path w="6994358">
                <a:moveTo>
                  <a:pt x="0" y="0"/>
                </a:moveTo>
                <a:lnTo>
                  <a:pt x="6994358" y="0"/>
                </a:lnTo>
                <a:lnTo>
                  <a:pt x="6994358" y="0"/>
                </a:lnTo>
              </a:path>
            </a:pathLst>
          </a:cu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DO"/>
          </a:p>
        </p:txBody>
      </p:sp>
      <p:sp>
        <p:nvSpPr>
          <p:cNvPr id="15" name="Rectángulo 14"/>
          <p:cNvSpPr/>
          <p:nvPr/>
        </p:nvSpPr>
        <p:spPr>
          <a:xfrm>
            <a:off x="7530377" y="-2825586"/>
            <a:ext cx="1694053" cy="369332"/>
          </a:xfrm>
          <a:prstGeom prst="rect">
            <a:avLst/>
          </a:prstGeom>
        </p:spPr>
        <p:txBody>
          <a:bodyPr wrap="none">
            <a:spAutoFit/>
          </a:bodyPr>
          <a:lstStyle/>
          <a:p>
            <a:r>
              <a:rPr lang="es-DO" b="1" dirty="0" smtClean="0">
                <a:ln w="0"/>
                <a:effectLst>
                  <a:reflection blurRad="6350" stA="53000" endA="300" endPos="35500" dir="5400000" sy="-90000" algn="bl" rotWithShape="0"/>
                </a:effectLst>
                <a:latin typeface="Calibri" panose="020F0502020204030204" pitchFamily="34" charset="0"/>
              </a:rPr>
              <a:t>CONFIABILIDAD</a:t>
            </a:r>
            <a:endParaRPr lang="es-DO" dirty="0"/>
          </a:p>
        </p:txBody>
      </p:sp>
      <p:pic>
        <p:nvPicPr>
          <p:cNvPr id="53" name="Imagen 52"/>
          <p:cNvPicPr>
            <a:picLocks noChangeAspect="1"/>
          </p:cNvPicPr>
          <p:nvPr/>
        </p:nvPicPr>
        <p:blipFill rotWithShape="1">
          <a:blip r:embed="rId6"/>
          <a:srcRect b="28950"/>
          <a:stretch/>
        </p:blipFill>
        <p:spPr>
          <a:xfrm>
            <a:off x="0" y="0"/>
            <a:ext cx="5108891" cy="1866900"/>
          </a:xfrm>
          <a:prstGeom prst="rect">
            <a:avLst/>
          </a:prstGeom>
        </p:spPr>
      </p:pic>
      <p:sp>
        <p:nvSpPr>
          <p:cNvPr id="57" name="CuadroTexto 56"/>
          <p:cNvSpPr txBox="1"/>
          <p:nvPr/>
        </p:nvSpPr>
        <p:spPr>
          <a:xfrm>
            <a:off x="4074570" y="305551"/>
            <a:ext cx="8095657" cy="707886"/>
          </a:xfrm>
          <a:prstGeom prst="rect">
            <a:avLst/>
          </a:prstGeom>
          <a:noFill/>
        </p:spPr>
        <p:txBody>
          <a:bodyPr wrap="square" rtlCol="0">
            <a:spAutoFit/>
          </a:bodyPr>
          <a:lstStyle/>
          <a:p>
            <a:pPr algn="r"/>
            <a:r>
              <a:rPr lang="es-DO" sz="4000" b="1" dirty="0"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Derechos Sociales y las Compras</a:t>
            </a:r>
            <a:endParaRPr lang="es-DO" sz="4000" b="1"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p:txBody>
      </p:sp>
      <p:sp>
        <p:nvSpPr>
          <p:cNvPr id="25" name="CuadroTexto 24"/>
          <p:cNvSpPr txBox="1"/>
          <p:nvPr/>
        </p:nvSpPr>
        <p:spPr>
          <a:xfrm>
            <a:off x="1371601" y="2729827"/>
            <a:ext cx="9797143" cy="2862322"/>
          </a:xfrm>
          <a:prstGeom prst="rect">
            <a:avLst/>
          </a:prstGeom>
          <a:noFill/>
        </p:spPr>
        <p:txBody>
          <a:bodyPr wrap="square" rtlCol="0">
            <a:spAutoFit/>
          </a:bodyPr>
          <a:lstStyle/>
          <a:p>
            <a:pPr algn="ctr"/>
            <a:r>
              <a:rPr lang="es-DO" sz="3600" b="1" dirty="0" smtClean="0">
                <a:solidFill>
                  <a:srgbClr val="C00000"/>
                </a:solidFill>
                <a:latin typeface="Bradley Hand ITC" panose="03070402050302030203" pitchFamily="66" charset="0"/>
                <a:ea typeface="Times New Roman" panose="02020603050405020304" pitchFamily="18" charset="0"/>
                <a:cs typeface="Times New Roman" panose="02020603050405020304" pitchFamily="18" charset="0"/>
              </a:rPr>
              <a:t>Democratizar las compras significa permitir el acceso en igualdad de oportunidades…</a:t>
            </a:r>
          </a:p>
          <a:p>
            <a:r>
              <a:rPr lang="es-DO" sz="3600" b="1" dirty="0" smtClean="0">
                <a:solidFill>
                  <a:srgbClr val="C00000"/>
                </a:solidFill>
                <a:latin typeface="Bradley Hand ITC" panose="03070402050302030203" pitchFamily="66" charset="0"/>
                <a:ea typeface="Times New Roman" panose="02020603050405020304" pitchFamily="18" charset="0"/>
                <a:cs typeface="Times New Roman" panose="02020603050405020304" pitchFamily="18" charset="0"/>
              </a:rPr>
              <a:t>Pero una igualdad entre iguales, teniendo en cuenta en los procesos que es posible, y en cuales no.</a:t>
            </a:r>
            <a:endParaRPr lang="es-DO" sz="3600" b="1" dirty="0">
              <a:solidFill>
                <a:srgbClr val="C00000"/>
              </a:solidFill>
              <a:latin typeface="Bradley Hand ITC" panose="03070402050302030203" pitchFamily="66" charset="0"/>
              <a:ea typeface="Times New Roman" panose="02020603050405020304" pitchFamily="18" charset="0"/>
              <a:cs typeface="Times New Roman" panose="02020603050405020304" pitchFamily="18" charset="0"/>
            </a:endParaRPr>
          </a:p>
        </p:txBody>
      </p:sp>
      <p:sp>
        <p:nvSpPr>
          <p:cNvPr id="3" name="AutoShape 2" descr="Resultado de imagen para logo salud"/>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DO"/>
          </a:p>
        </p:txBody>
      </p:sp>
    </p:spTree>
    <p:extLst>
      <p:ext uri="{BB962C8B-B14F-4D97-AF65-F5344CB8AC3E}">
        <p14:creationId xmlns:p14="http://schemas.microsoft.com/office/powerpoint/2010/main" val="236104756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Imagen 25"/>
          <p:cNvPicPr>
            <a:picLocks noChangeAspect="1"/>
          </p:cNvPicPr>
          <p:nvPr/>
        </p:nvPicPr>
        <p:blipFill>
          <a:blip r:embed="rId2"/>
          <a:stretch>
            <a:fillRect/>
          </a:stretch>
        </p:blipFill>
        <p:spPr>
          <a:xfrm>
            <a:off x="500744" y="6133419"/>
            <a:ext cx="1741714" cy="448409"/>
          </a:xfrm>
          <a:prstGeom prst="rect">
            <a:avLst/>
          </a:prstGeom>
        </p:spPr>
      </p:pic>
      <p:pic>
        <p:nvPicPr>
          <p:cNvPr id="27" name="Imagen 26"/>
          <p:cNvPicPr>
            <a:picLocks noChangeAspect="1"/>
          </p:cNvPicPr>
          <p:nvPr/>
        </p:nvPicPr>
        <p:blipFill>
          <a:blip r:embed="rId3"/>
          <a:stretch>
            <a:fillRect/>
          </a:stretch>
        </p:blipFill>
        <p:spPr>
          <a:xfrm>
            <a:off x="2336346" y="6097083"/>
            <a:ext cx="1299482" cy="521079"/>
          </a:xfrm>
          <a:prstGeom prst="rect">
            <a:avLst/>
          </a:prstGeom>
        </p:spPr>
      </p:pic>
      <p:pic>
        <p:nvPicPr>
          <p:cNvPr id="28" name="Imagen 27"/>
          <p:cNvPicPr>
            <a:picLocks noChangeAspect="1"/>
          </p:cNvPicPr>
          <p:nvPr/>
        </p:nvPicPr>
        <p:blipFill>
          <a:blip r:embed="rId4"/>
          <a:stretch>
            <a:fillRect/>
          </a:stretch>
        </p:blipFill>
        <p:spPr>
          <a:xfrm>
            <a:off x="3842655" y="6133419"/>
            <a:ext cx="5098748" cy="582189"/>
          </a:xfrm>
          <a:prstGeom prst="rect">
            <a:avLst/>
          </a:prstGeom>
        </p:spPr>
      </p:pic>
      <p:pic>
        <p:nvPicPr>
          <p:cNvPr id="29" name="Imagen 28"/>
          <p:cNvPicPr>
            <a:picLocks noChangeAspect="1"/>
          </p:cNvPicPr>
          <p:nvPr/>
        </p:nvPicPr>
        <p:blipFill>
          <a:blip r:embed="rId5"/>
          <a:stretch>
            <a:fillRect/>
          </a:stretch>
        </p:blipFill>
        <p:spPr>
          <a:xfrm>
            <a:off x="9224430" y="6045248"/>
            <a:ext cx="2257955" cy="572914"/>
          </a:xfrm>
          <a:prstGeom prst="rect">
            <a:avLst/>
          </a:prstGeom>
        </p:spPr>
      </p:pic>
      <p:sp>
        <p:nvSpPr>
          <p:cNvPr id="30" name="Forma libre 29"/>
          <p:cNvSpPr/>
          <p:nvPr/>
        </p:nvSpPr>
        <p:spPr>
          <a:xfrm flipV="1">
            <a:off x="5181776" y="292976"/>
            <a:ext cx="6857825" cy="45719"/>
          </a:xfrm>
          <a:custGeom>
            <a:avLst/>
            <a:gdLst>
              <a:gd name="connsiteX0" fmla="*/ 0 w 6994358"/>
              <a:gd name="connsiteY0" fmla="*/ 0 h 0"/>
              <a:gd name="connsiteX1" fmla="*/ 6994358 w 6994358"/>
              <a:gd name="connsiteY1" fmla="*/ 0 h 0"/>
              <a:gd name="connsiteX2" fmla="*/ 6994358 w 6994358"/>
              <a:gd name="connsiteY2" fmla="*/ 0 h 0"/>
            </a:gdLst>
            <a:ahLst/>
            <a:cxnLst>
              <a:cxn ang="0">
                <a:pos x="connsiteX0" y="connsiteY0"/>
              </a:cxn>
              <a:cxn ang="0">
                <a:pos x="connsiteX1" y="connsiteY1"/>
              </a:cxn>
              <a:cxn ang="0">
                <a:pos x="connsiteX2" y="connsiteY2"/>
              </a:cxn>
            </a:cxnLst>
            <a:rect l="l" t="t" r="r" b="b"/>
            <a:pathLst>
              <a:path w="6994358">
                <a:moveTo>
                  <a:pt x="0" y="0"/>
                </a:moveTo>
                <a:lnTo>
                  <a:pt x="6994358" y="0"/>
                </a:lnTo>
                <a:lnTo>
                  <a:pt x="6994358" y="0"/>
                </a:lnTo>
              </a:path>
            </a:pathLst>
          </a:custGeom>
          <a:solidFill>
            <a:srgbClr val="002060"/>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DO"/>
          </a:p>
        </p:txBody>
      </p:sp>
      <p:sp>
        <p:nvSpPr>
          <p:cNvPr id="31" name="Forma libre 30"/>
          <p:cNvSpPr/>
          <p:nvPr/>
        </p:nvSpPr>
        <p:spPr>
          <a:xfrm>
            <a:off x="5181777" y="259832"/>
            <a:ext cx="6857824" cy="45719"/>
          </a:xfrm>
          <a:custGeom>
            <a:avLst/>
            <a:gdLst>
              <a:gd name="connsiteX0" fmla="*/ 0 w 6994358"/>
              <a:gd name="connsiteY0" fmla="*/ 0 h 0"/>
              <a:gd name="connsiteX1" fmla="*/ 6994358 w 6994358"/>
              <a:gd name="connsiteY1" fmla="*/ 0 h 0"/>
              <a:gd name="connsiteX2" fmla="*/ 6994358 w 6994358"/>
              <a:gd name="connsiteY2" fmla="*/ 0 h 0"/>
            </a:gdLst>
            <a:ahLst/>
            <a:cxnLst>
              <a:cxn ang="0">
                <a:pos x="connsiteX0" y="connsiteY0"/>
              </a:cxn>
              <a:cxn ang="0">
                <a:pos x="connsiteX1" y="connsiteY1"/>
              </a:cxn>
              <a:cxn ang="0">
                <a:pos x="connsiteX2" y="connsiteY2"/>
              </a:cxn>
            </a:cxnLst>
            <a:rect l="l" t="t" r="r" b="b"/>
            <a:pathLst>
              <a:path w="6994358">
                <a:moveTo>
                  <a:pt x="0" y="0"/>
                </a:moveTo>
                <a:lnTo>
                  <a:pt x="6994358" y="0"/>
                </a:lnTo>
                <a:lnTo>
                  <a:pt x="6994358" y="0"/>
                </a:lnTo>
              </a:path>
            </a:pathLst>
          </a:cu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DO"/>
          </a:p>
        </p:txBody>
      </p:sp>
      <p:sp>
        <p:nvSpPr>
          <p:cNvPr id="15" name="Rectángulo 14"/>
          <p:cNvSpPr/>
          <p:nvPr/>
        </p:nvSpPr>
        <p:spPr>
          <a:xfrm>
            <a:off x="7530377" y="-2825586"/>
            <a:ext cx="1694053" cy="369332"/>
          </a:xfrm>
          <a:prstGeom prst="rect">
            <a:avLst/>
          </a:prstGeom>
        </p:spPr>
        <p:txBody>
          <a:bodyPr wrap="none">
            <a:spAutoFit/>
          </a:bodyPr>
          <a:lstStyle/>
          <a:p>
            <a:r>
              <a:rPr lang="es-DO" b="1" dirty="0" smtClean="0">
                <a:ln w="0"/>
                <a:effectLst>
                  <a:reflection blurRad="6350" stA="53000" endA="300" endPos="35500" dir="5400000" sy="-90000" algn="bl" rotWithShape="0"/>
                </a:effectLst>
                <a:latin typeface="Calibri" panose="020F0502020204030204" pitchFamily="34" charset="0"/>
              </a:rPr>
              <a:t>CONFIABILIDAD</a:t>
            </a:r>
            <a:endParaRPr lang="es-DO" dirty="0"/>
          </a:p>
        </p:txBody>
      </p:sp>
      <p:pic>
        <p:nvPicPr>
          <p:cNvPr id="53" name="Imagen 52"/>
          <p:cNvPicPr>
            <a:picLocks noChangeAspect="1"/>
          </p:cNvPicPr>
          <p:nvPr/>
        </p:nvPicPr>
        <p:blipFill rotWithShape="1">
          <a:blip r:embed="rId6"/>
          <a:srcRect b="28950"/>
          <a:stretch/>
        </p:blipFill>
        <p:spPr>
          <a:xfrm>
            <a:off x="0" y="0"/>
            <a:ext cx="5108891" cy="1866900"/>
          </a:xfrm>
          <a:prstGeom prst="rect">
            <a:avLst/>
          </a:prstGeom>
        </p:spPr>
      </p:pic>
      <p:sp>
        <p:nvSpPr>
          <p:cNvPr id="3" name="AutoShape 2" descr="Resultado de imagen para logo salud"/>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DO"/>
          </a:p>
        </p:txBody>
      </p:sp>
      <p:sp>
        <p:nvSpPr>
          <p:cNvPr id="13" name="Rectángulo 12"/>
          <p:cNvSpPr/>
          <p:nvPr/>
        </p:nvSpPr>
        <p:spPr>
          <a:xfrm>
            <a:off x="4044740" y="630265"/>
            <a:ext cx="7171771" cy="1015663"/>
          </a:xfrm>
          <a:prstGeom prst="rect">
            <a:avLst/>
          </a:prstGeom>
        </p:spPr>
        <p:txBody>
          <a:bodyPr wrap="none">
            <a:spAutoFit/>
          </a:bodyPr>
          <a:lstStyle/>
          <a:p>
            <a:r>
              <a:rPr lang="es-ES" sz="6000" b="1" dirty="0">
                <a:ln w="0"/>
                <a:solidFill>
                  <a:schemeClr val="accent5">
                    <a:lumMod val="75000"/>
                  </a:schemeClr>
                </a:solidFill>
                <a:effectLst>
                  <a:outerShdw blurRad="38100" dist="19050" dir="2700000" algn="tl" rotWithShape="0">
                    <a:schemeClr val="dk1">
                      <a:alpha val="40000"/>
                    </a:schemeClr>
                  </a:outerShdw>
                </a:effectLst>
              </a:rPr>
              <a:t>MÁXIMA PUBLICIDAD</a:t>
            </a:r>
            <a:endParaRPr lang="es-DO" sz="6000" dirty="0">
              <a:solidFill>
                <a:schemeClr val="accent5">
                  <a:lumMod val="75000"/>
                </a:schemeClr>
              </a:solidFill>
            </a:endParaRPr>
          </a:p>
        </p:txBody>
      </p:sp>
      <p:sp>
        <p:nvSpPr>
          <p:cNvPr id="14" name="Rectángulo 13"/>
          <p:cNvSpPr/>
          <p:nvPr/>
        </p:nvSpPr>
        <p:spPr>
          <a:xfrm>
            <a:off x="7144863" y="1387046"/>
            <a:ext cx="4894738" cy="646331"/>
          </a:xfrm>
          <a:prstGeom prst="rect">
            <a:avLst/>
          </a:prstGeom>
          <a:noFill/>
        </p:spPr>
        <p:txBody>
          <a:bodyPr wrap="none" lIns="91440" tIns="45720" rIns="91440" bIns="45720">
            <a:spAutoFit/>
          </a:bodyPr>
          <a:lstStyle/>
          <a:p>
            <a:pPr algn="ctr"/>
            <a:r>
              <a:rPr lang="es-ES" sz="3600" b="1" dirty="0">
                <a:ln w="0"/>
                <a:solidFill>
                  <a:schemeClr val="accent5">
                    <a:lumMod val="75000"/>
                  </a:schemeClr>
                </a:solidFill>
                <a:effectLst>
                  <a:outerShdw blurRad="38100" dist="19050" dir="2700000" algn="tl" rotWithShape="0">
                    <a:schemeClr val="dk1">
                      <a:alpha val="40000"/>
                    </a:schemeClr>
                  </a:outerShdw>
                </a:effectLst>
              </a:rPr>
              <a:t>PROCESOS DE COMPRAS</a:t>
            </a:r>
          </a:p>
        </p:txBody>
      </p:sp>
      <p:sp>
        <p:nvSpPr>
          <p:cNvPr id="16" name="Rectángulo 15"/>
          <p:cNvSpPr/>
          <p:nvPr/>
        </p:nvSpPr>
        <p:spPr>
          <a:xfrm>
            <a:off x="11043810" y="811934"/>
            <a:ext cx="537327" cy="461665"/>
          </a:xfrm>
          <a:prstGeom prst="rect">
            <a:avLst/>
          </a:prstGeom>
          <a:noFill/>
        </p:spPr>
        <p:txBody>
          <a:bodyPr wrap="none" lIns="91440" tIns="45720" rIns="91440" bIns="45720">
            <a:spAutoFit/>
          </a:bodyPr>
          <a:lstStyle/>
          <a:p>
            <a:pPr algn="ctr"/>
            <a:r>
              <a:rPr lang="es-ES" sz="2400" b="1" dirty="0">
                <a:ln w="0"/>
                <a:solidFill>
                  <a:schemeClr val="accent5">
                    <a:lumMod val="75000"/>
                  </a:schemeClr>
                </a:solidFill>
                <a:effectLst>
                  <a:outerShdw blurRad="38100" dist="19050" dir="2700000" algn="tl" rotWithShape="0">
                    <a:schemeClr val="dk1">
                      <a:alpha val="40000"/>
                    </a:schemeClr>
                  </a:outerShdw>
                </a:effectLst>
              </a:rPr>
              <a:t>EN</a:t>
            </a:r>
          </a:p>
        </p:txBody>
      </p:sp>
      <p:sp>
        <p:nvSpPr>
          <p:cNvPr id="17" name="Rectángulo 16"/>
          <p:cNvSpPr/>
          <p:nvPr/>
        </p:nvSpPr>
        <p:spPr>
          <a:xfrm>
            <a:off x="11061073" y="1042454"/>
            <a:ext cx="663387" cy="461665"/>
          </a:xfrm>
          <a:prstGeom prst="rect">
            <a:avLst/>
          </a:prstGeom>
          <a:noFill/>
        </p:spPr>
        <p:txBody>
          <a:bodyPr wrap="none" lIns="91440" tIns="45720" rIns="91440" bIns="45720">
            <a:spAutoFit/>
          </a:bodyPr>
          <a:lstStyle/>
          <a:p>
            <a:pPr algn="ctr"/>
            <a:r>
              <a:rPr lang="es-ES" sz="2400" b="1" dirty="0">
                <a:ln w="0"/>
                <a:solidFill>
                  <a:schemeClr val="accent5">
                    <a:lumMod val="75000"/>
                  </a:schemeClr>
                </a:solidFill>
                <a:effectLst>
                  <a:outerShdw blurRad="38100" dist="19050" dir="2700000" algn="tl" rotWithShape="0">
                    <a:schemeClr val="dk1">
                      <a:alpha val="40000"/>
                    </a:schemeClr>
                  </a:outerShdw>
                </a:effectLst>
              </a:rPr>
              <a:t>LOS</a:t>
            </a:r>
          </a:p>
        </p:txBody>
      </p:sp>
      <p:sp>
        <p:nvSpPr>
          <p:cNvPr id="19" name="Rectángulo 18"/>
          <p:cNvSpPr/>
          <p:nvPr/>
        </p:nvSpPr>
        <p:spPr>
          <a:xfrm>
            <a:off x="329746" y="2276193"/>
            <a:ext cx="4779145" cy="3330848"/>
          </a:xfrm>
          <a:prstGeom prst="rect">
            <a:avLst/>
          </a:prstGeom>
        </p:spPr>
        <p:txBody>
          <a:bodyPr wrap="square">
            <a:spAutoFit/>
          </a:bodyPr>
          <a:lstStyle/>
          <a:p>
            <a:pPr algn="just">
              <a:lnSpc>
                <a:spcPct val="107000"/>
              </a:lnSpc>
              <a:spcAft>
                <a:spcPts val="800"/>
              </a:spcAft>
            </a:pPr>
            <a:r>
              <a:rPr lang="es-DO" dirty="0">
                <a:latin typeface="Calibri" panose="020F0502020204030204" pitchFamily="34" charset="0"/>
                <a:ea typeface="Calibri" panose="020F0502020204030204" pitchFamily="34" charset="0"/>
                <a:cs typeface="Times New Roman" panose="02020603050405020304" pitchFamily="18" charset="0"/>
              </a:rPr>
              <a:t>Uno de los </a:t>
            </a:r>
            <a:r>
              <a:rPr lang="es-DO" spc="5" dirty="0">
                <a:latin typeface="Arial" panose="020B0604020202020204" pitchFamily="34" charset="0"/>
                <a:ea typeface="Times New Roman" panose="02020603050405020304" pitchFamily="18" charset="0"/>
                <a:cs typeface="Times New Roman" panose="02020603050405020304" pitchFamily="18" charset="0"/>
              </a:rPr>
              <a:t> aspectos más importantes de un Sistema de Compras es la </a:t>
            </a:r>
            <a:r>
              <a:rPr lang="es-DO" b="1" spc="5" dirty="0">
                <a:solidFill>
                  <a:srgbClr val="FF0000"/>
                </a:solidFill>
                <a:latin typeface="Arial" panose="020B0604020202020204" pitchFamily="34" charset="0"/>
                <a:ea typeface="Times New Roman" panose="02020603050405020304" pitchFamily="18" charset="0"/>
                <a:cs typeface="Times New Roman" panose="02020603050405020304" pitchFamily="18" charset="0"/>
              </a:rPr>
              <a:t>competencia y se da solo si existe publicidad</a:t>
            </a:r>
            <a:r>
              <a:rPr lang="es-DO" spc="5" dirty="0">
                <a:latin typeface="Arial" panose="020B0604020202020204" pitchFamily="34" charset="0"/>
                <a:ea typeface="Times New Roman" panose="02020603050405020304" pitchFamily="18" charset="0"/>
                <a:cs typeface="Times New Roman" panose="02020603050405020304" pitchFamily="18" charset="0"/>
              </a:rPr>
              <a:t>. </a:t>
            </a:r>
            <a:r>
              <a:rPr lang="es-DO" spc="5" dirty="0" smtClean="0">
                <a:latin typeface="Arial" panose="020B0604020202020204" pitchFamily="34" charset="0"/>
                <a:ea typeface="Times New Roman" panose="02020603050405020304" pitchFamily="18" charset="0"/>
                <a:cs typeface="Times New Roman" panose="02020603050405020304" pitchFamily="18" charset="0"/>
              </a:rPr>
              <a:t>Hasta 2012 los procesos se registraban solo para fines de pago. A partir del </a:t>
            </a:r>
            <a:r>
              <a:rPr lang="es-DO" b="1" spc="5" dirty="0" smtClean="0">
                <a:solidFill>
                  <a:srgbClr val="FF0000"/>
                </a:solidFill>
                <a:latin typeface="Arial" panose="020B0604020202020204" pitchFamily="34" charset="0"/>
                <a:ea typeface="Times New Roman" panose="02020603050405020304" pitchFamily="18" charset="0"/>
                <a:cs typeface="Times New Roman" panose="02020603050405020304" pitchFamily="18" charset="0"/>
              </a:rPr>
              <a:t>Decreto 543-12 </a:t>
            </a:r>
            <a:r>
              <a:rPr lang="es-DO" spc="5" dirty="0" smtClean="0">
                <a:latin typeface="Arial" panose="020B0604020202020204" pitchFamily="34" charset="0"/>
                <a:ea typeface="Times New Roman" panose="02020603050405020304" pitchFamily="18" charset="0"/>
                <a:cs typeface="Times New Roman" panose="02020603050405020304" pitchFamily="18" charset="0"/>
              </a:rPr>
              <a:t>todos los procesos deben ser </a:t>
            </a:r>
            <a:r>
              <a:rPr lang="es-DO" b="1" spc="5" dirty="0" smtClean="0">
                <a:solidFill>
                  <a:srgbClr val="FF0000"/>
                </a:solidFill>
                <a:latin typeface="Arial" panose="020B0604020202020204" pitchFamily="34" charset="0"/>
                <a:ea typeface="Times New Roman" panose="02020603050405020304" pitchFamily="18" charset="0"/>
                <a:cs typeface="Times New Roman" panose="02020603050405020304" pitchFamily="18" charset="0"/>
              </a:rPr>
              <a:t>difundidos sin importar la modalidad</a:t>
            </a:r>
            <a:r>
              <a:rPr lang="es-DO" spc="5" dirty="0" smtClean="0">
                <a:latin typeface="Arial" panose="020B0604020202020204" pitchFamily="34" charset="0"/>
                <a:ea typeface="Times New Roman" panose="02020603050405020304" pitchFamily="18" charset="0"/>
                <a:cs typeface="Times New Roman" panose="02020603050405020304" pitchFamily="18" charset="0"/>
              </a:rPr>
              <a:t>.  A partir de este decreto se aplican mejoras a los sistemas de información, para hacer más sencillo el cargado de los procesos y poner disponible al público otras </a:t>
            </a:r>
            <a:endParaRPr lang="es-DO" spc="5" dirty="0">
              <a:latin typeface="Arial" panose="020B0604020202020204" pitchFamily="34" charset="0"/>
              <a:ea typeface="Times New Roman" panose="02020603050405020304" pitchFamily="18" charset="0"/>
              <a:cs typeface="Times New Roman" panose="02020603050405020304" pitchFamily="18" charset="0"/>
            </a:endParaRPr>
          </a:p>
        </p:txBody>
      </p:sp>
      <p:sp>
        <p:nvSpPr>
          <p:cNvPr id="2" name="Rectángulo 1"/>
          <p:cNvSpPr/>
          <p:nvPr/>
        </p:nvSpPr>
        <p:spPr>
          <a:xfrm>
            <a:off x="5182834" y="-1490442"/>
            <a:ext cx="6096000" cy="369332"/>
          </a:xfrm>
          <a:prstGeom prst="rect">
            <a:avLst/>
          </a:prstGeom>
        </p:spPr>
        <p:txBody>
          <a:bodyPr>
            <a:spAutoFit/>
          </a:bodyPr>
          <a:lstStyle/>
          <a:p>
            <a:r>
              <a:rPr lang="es-DO" spc="5" dirty="0" smtClean="0">
                <a:latin typeface="Arial" panose="020B0604020202020204" pitchFamily="34" charset="0"/>
                <a:ea typeface="Times New Roman" panose="02020603050405020304" pitchFamily="18" charset="0"/>
                <a:cs typeface="Times New Roman" panose="02020603050405020304" pitchFamily="18" charset="0"/>
              </a:rPr>
              <a:t>informaciones de interés</a:t>
            </a:r>
            <a:endParaRPr lang="es-DO" dirty="0"/>
          </a:p>
        </p:txBody>
      </p:sp>
      <p:graphicFrame>
        <p:nvGraphicFramePr>
          <p:cNvPr id="20" name="Gráfico 19"/>
          <p:cNvGraphicFramePr>
            <a:graphicFrameLocks/>
          </p:cNvGraphicFramePr>
          <p:nvPr>
            <p:extLst/>
          </p:nvPr>
        </p:nvGraphicFramePr>
        <p:xfrm>
          <a:off x="5181775" y="2165554"/>
          <a:ext cx="6857825" cy="3537155"/>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150062747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Imagen 13"/>
          <p:cNvPicPr>
            <a:picLocks noChangeAspect="1"/>
          </p:cNvPicPr>
          <p:nvPr/>
        </p:nvPicPr>
        <p:blipFill rotWithShape="1">
          <a:blip r:embed="rId2"/>
          <a:srcRect b="28950"/>
          <a:stretch/>
        </p:blipFill>
        <p:spPr>
          <a:xfrm>
            <a:off x="0" y="-24000"/>
            <a:ext cx="5108891" cy="1866900"/>
          </a:xfrm>
          <a:prstGeom prst="rect">
            <a:avLst/>
          </a:prstGeom>
        </p:spPr>
      </p:pic>
      <p:sp>
        <p:nvSpPr>
          <p:cNvPr id="5" name="Rectángulo 4"/>
          <p:cNvSpPr/>
          <p:nvPr/>
        </p:nvSpPr>
        <p:spPr>
          <a:xfrm>
            <a:off x="3700807" y="88574"/>
            <a:ext cx="8345117" cy="1754326"/>
          </a:xfrm>
          <a:prstGeom prst="rect">
            <a:avLst/>
          </a:prstGeom>
        </p:spPr>
        <p:txBody>
          <a:bodyPr wrap="square">
            <a:spAutoFit/>
          </a:bodyPr>
          <a:lstStyle/>
          <a:p>
            <a:pPr algn="r"/>
            <a:r>
              <a:rPr lang="es-ES" sz="5400" b="1" dirty="0" smtClean="0">
                <a:ln w="0"/>
                <a:solidFill>
                  <a:schemeClr val="accent5">
                    <a:lumMod val="75000"/>
                  </a:schemeClr>
                </a:solidFill>
                <a:effectLst>
                  <a:outerShdw blurRad="38100" dist="19050" dir="2700000" algn="tl" rotWithShape="0">
                    <a:schemeClr val="dk1">
                      <a:alpha val="40000"/>
                    </a:schemeClr>
                  </a:outerShdw>
                </a:effectLst>
              </a:rPr>
              <a:t>INCREMENTO REGISTRO </a:t>
            </a:r>
          </a:p>
          <a:p>
            <a:pPr algn="r"/>
            <a:r>
              <a:rPr lang="es-ES" sz="5400" b="1" dirty="0" smtClean="0">
                <a:ln w="0"/>
                <a:solidFill>
                  <a:schemeClr val="accent5">
                    <a:lumMod val="75000"/>
                  </a:schemeClr>
                </a:solidFill>
                <a:effectLst>
                  <a:outerShdw blurRad="38100" dist="19050" dir="2700000" algn="tl" rotWithShape="0">
                    <a:schemeClr val="dk1">
                      <a:alpha val="40000"/>
                    </a:schemeClr>
                  </a:outerShdw>
                </a:effectLst>
              </a:rPr>
              <a:t>DE </a:t>
            </a:r>
            <a:r>
              <a:rPr lang="es-ES" sz="5400" b="1" dirty="0">
                <a:ln w="0"/>
                <a:solidFill>
                  <a:schemeClr val="accent5">
                    <a:lumMod val="75000"/>
                  </a:schemeClr>
                </a:solidFill>
                <a:effectLst>
                  <a:outerShdw blurRad="38100" dist="19050" dir="2700000" algn="tl" rotWithShape="0">
                    <a:schemeClr val="dk1">
                      <a:alpha val="40000"/>
                    </a:schemeClr>
                  </a:outerShdw>
                </a:effectLst>
              </a:rPr>
              <a:t>PROVEEDORES</a:t>
            </a:r>
            <a:endParaRPr lang="es-DO" sz="5400" dirty="0">
              <a:solidFill>
                <a:schemeClr val="accent5">
                  <a:lumMod val="75000"/>
                </a:schemeClr>
              </a:solidFill>
            </a:endParaRPr>
          </a:p>
        </p:txBody>
      </p:sp>
      <p:sp>
        <p:nvSpPr>
          <p:cNvPr id="24" name="Rectángulo 23"/>
          <p:cNvSpPr/>
          <p:nvPr/>
        </p:nvSpPr>
        <p:spPr>
          <a:xfrm>
            <a:off x="457201" y="2019147"/>
            <a:ext cx="4840266" cy="3693319"/>
          </a:xfrm>
          <a:prstGeom prst="rect">
            <a:avLst/>
          </a:prstGeom>
        </p:spPr>
        <p:txBody>
          <a:bodyPr wrap="square">
            <a:spAutoFit/>
          </a:bodyPr>
          <a:lstStyle/>
          <a:p>
            <a:pPr algn="just"/>
            <a:r>
              <a:rPr lang="es-DO" spc="5" dirty="0">
                <a:latin typeface="Arial" panose="020B0604020202020204" pitchFamily="34" charset="0"/>
                <a:ea typeface="Times New Roman" panose="02020603050405020304" pitchFamily="18" charset="0"/>
                <a:cs typeface="Times New Roman" panose="02020603050405020304" pitchFamily="18" charset="0"/>
              </a:rPr>
              <a:t>A partir de la implementación de la política de publicidad total en los procesos de compra establecida  mediante  Decreto 543-12, </a:t>
            </a:r>
            <a:r>
              <a:rPr lang="es-DO" b="1" spc="5" dirty="0">
                <a:solidFill>
                  <a:srgbClr val="FF0000"/>
                </a:solidFill>
                <a:latin typeface="Arial" panose="020B0604020202020204" pitchFamily="34" charset="0"/>
                <a:ea typeface="Times New Roman" panose="02020603050405020304" pitchFamily="18" charset="0"/>
                <a:cs typeface="Times New Roman" panose="02020603050405020304" pitchFamily="18" charset="0"/>
              </a:rPr>
              <a:t>se genera una entusiasta inscripción </a:t>
            </a:r>
            <a:r>
              <a:rPr lang="es-DO" spc="5" dirty="0">
                <a:latin typeface="Arial" panose="020B0604020202020204" pitchFamily="34" charset="0"/>
                <a:ea typeface="Times New Roman" panose="02020603050405020304" pitchFamily="18" charset="0"/>
                <a:cs typeface="Times New Roman" panose="02020603050405020304" pitchFamily="18" charset="0"/>
              </a:rPr>
              <a:t>de personas físicas y jurídicas en el registro de proveedores del Estado (RPE), pasando de 19,800 en agosto 2012, inscritos durante un periodo de 7 años,  a </a:t>
            </a:r>
            <a:r>
              <a:rPr lang="es-DO" spc="5" dirty="0" smtClean="0">
                <a:latin typeface="Arial" panose="020B0604020202020204" pitchFamily="34" charset="0"/>
                <a:ea typeface="Times New Roman" panose="02020603050405020304" pitchFamily="18" charset="0"/>
                <a:cs typeface="Times New Roman" panose="02020603050405020304" pitchFamily="18" charset="0"/>
              </a:rPr>
              <a:t>59,946 a Septiembre </a:t>
            </a:r>
            <a:r>
              <a:rPr lang="es-DO" spc="5" dirty="0">
                <a:latin typeface="Arial" panose="020B0604020202020204" pitchFamily="34" charset="0"/>
                <a:ea typeface="Times New Roman" panose="02020603050405020304" pitchFamily="18" charset="0"/>
                <a:cs typeface="Times New Roman" panose="02020603050405020304" pitchFamily="18" charset="0"/>
              </a:rPr>
              <a:t>2015. Es decir, en 3 años </a:t>
            </a:r>
            <a:r>
              <a:rPr lang="es-DO" b="1" spc="5" dirty="0">
                <a:solidFill>
                  <a:srgbClr val="FF0000"/>
                </a:solidFill>
                <a:latin typeface="Arial" panose="020B0604020202020204" pitchFamily="34" charset="0"/>
                <a:ea typeface="Times New Roman" panose="02020603050405020304" pitchFamily="18" charset="0"/>
                <a:cs typeface="Times New Roman" panose="02020603050405020304" pitchFamily="18" charset="0"/>
              </a:rPr>
              <a:t>se inscribieron </a:t>
            </a:r>
            <a:r>
              <a:rPr lang="es-DO" b="1" spc="5" dirty="0" smtClean="0">
                <a:solidFill>
                  <a:srgbClr val="FF0000"/>
                </a:solidFill>
                <a:latin typeface="Arial" panose="020B0604020202020204" pitchFamily="34" charset="0"/>
                <a:ea typeface="Times New Roman" panose="02020603050405020304" pitchFamily="18" charset="0"/>
                <a:cs typeface="Times New Roman" panose="02020603050405020304" pitchFamily="18" charset="0"/>
              </a:rPr>
              <a:t>40,146 </a:t>
            </a:r>
            <a:r>
              <a:rPr lang="es-DO" b="1" spc="5" dirty="0">
                <a:solidFill>
                  <a:srgbClr val="FF0000"/>
                </a:solidFill>
                <a:latin typeface="Arial" panose="020B0604020202020204" pitchFamily="34" charset="0"/>
                <a:ea typeface="Times New Roman" panose="02020603050405020304" pitchFamily="18" charset="0"/>
                <a:cs typeface="Times New Roman" panose="02020603050405020304" pitchFamily="18" charset="0"/>
              </a:rPr>
              <a:t>proveedores, lo que en términos porcentuales representa un 185% más que en los 6 años desde la promulgación de la ley 340-06. </a:t>
            </a:r>
          </a:p>
        </p:txBody>
      </p:sp>
      <p:cxnSp>
        <p:nvCxnSpPr>
          <p:cNvPr id="15" name="Conector recto de flecha 14"/>
          <p:cNvCxnSpPr/>
          <p:nvPr/>
        </p:nvCxnSpPr>
        <p:spPr>
          <a:xfrm flipV="1">
            <a:off x="7112386" y="1931475"/>
            <a:ext cx="3260133" cy="1551151"/>
          </a:xfrm>
          <a:prstGeom prst="straightConnector1">
            <a:avLst/>
          </a:prstGeom>
          <a:ln>
            <a:solidFill>
              <a:srgbClr val="FF0000"/>
            </a:solidFill>
            <a:tailEnd type="triangle"/>
          </a:ln>
        </p:spPr>
        <p:style>
          <a:lnRef idx="3">
            <a:schemeClr val="accent4"/>
          </a:lnRef>
          <a:fillRef idx="0">
            <a:schemeClr val="accent4"/>
          </a:fillRef>
          <a:effectRef idx="2">
            <a:schemeClr val="accent4"/>
          </a:effectRef>
          <a:fontRef idx="minor">
            <a:schemeClr val="tx1"/>
          </a:fontRef>
        </p:style>
      </p:cxnSp>
      <p:sp>
        <p:nvSpPr>
          <p:cNvPr id="3" name="CuadroTexto 2"/>
          <p:cNvSpPr txBox="1"/>
          <p:nvPr/>
        </p:nvSpPr>
        <p:spPr>
          <a:xfrm rot="20159508">
            <a:off x="7691189" y="2331982"/>
            <a:ext cx="1986805" cy="276999"/>
          </a:xfrm>
          <a:prstGeom prst="rect">
            <a:avLst/>
          </a:prstGeom>
          <a:noFill/>
        </p:spPr>
        <p:txBody>
          <a:bodyPr wrap="square" rtlCol="0">
            <a:spAutoFit/>
          </a:bodyPr>
          <a:lstStyle/>
          <a:p>
            <a:r>
              <a:rPr lang="es-DO" sz="1200" b="1" dirty="0">
                <a:solidFill>
                  <a:srgbClr val="C00000"/>
                </a:solidFill>
              </a:rPr>
              <a:t>Incremento 185%</a:t>
            </a:r>
          </a:p>
        </p:txBody>
      </p:sp>
      <p:pic>
        <p:nvPicPr>
          <p:cNvPr id="16" name="Imagen 15"/>
          <p:cNvPicPr>
            <a:picLocks noChangeAspect="1"/>
          </p:cNvPicPr>
          <p:nvPr/>
        </p:nvPicPr>
        <p:blipFill>
          <a:blip r:embed="rId3"/>
          <a:stretch>
            <a:fillRect/>
          </a:stretch>
        </p:blipFill>
        <p:spPr>
          <a:xfrm>
            <a:off x="620487" y="6135846"/>
            <a:ext cx="1741714" cy="448409"/>
          </a:xfrm>
          <a:prstGeom prst="rect">
            <a:avLst/>
          </a:prstGeom>
        </p:spPr>
      </p:pic>
      <p:pic>
        <p:nvPicPr>
          <p:cNvPr id="22" name="Imagen 21"/>
          <p:cNvPicPr>
            <a:picLocks noChangeAspect="1"/>
          </p:cNvPicPr>
          <p:nvPr/>
        </p:nvPicPr>
        <p:blipFill>
          <a:blip r:embed="rId4"/>
          <a:stretch>
            <a:fillRect/>
          </a:stretch>
        </p:blipFill>
        <p:spPr>
          <a:xfrm>
            <a:off x="2456089" y="6099510"/>
            <a:ext cx="1299482" cy="521079"/>
          </a:xfrm>
          <a:prstGeom prst="rect">
            <a:avLst/>
          </a:prstGeom>
        </p:spPr>
      </p:pic>
      <p:pic>
        <p:nvPicPr>
          <p:cNvPr id="23" name="Imagen 22"/>
          <p:cNvPicPr>
            <a:picLocks noChangeAspect="1"/>
          </p:cNvPicPr>
          <p:nvPr/>
        </p:nvPicPr>
        <p:blipFill>
          <a:blip r:embed="rId5"/>
          <a:stretch>
            <a:fillRect/>
          </a:stretch>
        </p:blipFill>
        <p:spPr>
          <a:xfrm>
            <a:off x="3962398" y="6135846"/>
            <a:ext cx="5098748" cy="582189"/>
          </a:xfrm>
          <a:prstGeom prst="rect">
            <a:avLst/>
          </a:prstGeom>
        </p:spPr>
      </p:pic>
      <p:pic>
        <p:nvPicPr>
          <p:cNvPr id="25" name="Imagen 24"/>
          <p:cNvPicPr>
            <a:picLocks noChangeAspect="1"/>
          </p:cNvPicPr>
          <p:nvPr/>
        </p:nvPicPr>
        <p:blipFill>
          <a:blip r:embed="rId6"/>
          <a:stretch>
            <a:fillRect/>
          </a:stretch>
        </p:blipFill>
        <p:spPr>
          <a:xfrm>
            <a:off x="9344173" y="6047675"/>
            <a:ext cx="2257955" cy="572914"/>
          </a:xfrm>
          <a:prstGeom prst="rect">
            <a:avLst/>
          </a:prstGeom>
        </p:spPr>
      </p:pic>
      <p:graphicFrame>
        <p:nvGraphicFramePr>
          <p:cNvPr id="12" name="17 Gráfico"/>
          <p:cNvGraphicFramePr>
            <a:graphicFrameLocks/>
          </p:cNvGraphicFramePr>
          <p:nvPr>
            <p:extLst/>
          </p:nvPr>
        </p:nvGraphicFramePr>
        <p:xfrm>
          <a:off x="5297467" y="1842901"/>
          <a:ext cx="6748457" cy="4204774"/>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39030706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Imagen 21"/>
          <p:cNvPicPr>
            <a:picLocks noChangeAspect="1"/>
          </p:cNvPicPr>
          <p:nvPr/>
        </p:nvPicPr>
        <p:blipFill rotWithShape="1">
          <a:blip r:embed="rId2"/>
          <a:srcRect b="28950"/>
          <a:stretch/>
        </p:blipFill>
        <p:spPr>
          <a:xfrm>
            <a:off x="0" y="0"/>
            <a:ext cx="5108891" cy="1866900"/>
          </a:xfrm>
          <a:prstGeom prst="rect">
            <a:avLst/>
          </a:prstGeom>
        </p:spPr>
      </p:pic>
      <p:sp>
        <p:nvSpPr>
          <p:cNvPr id="5" name="Rectángulo 4"/>
          <p:cNvSpPr/>
          <p:nvPr/>
        </p:nvSpPr>
        <p:spPr>
          <a:xfrm>
            <a:off x="4412619" y="755506"/>
            <a:ext cx="3242106" cy="769441"/>
          </a:xfrm>
          <a:prstGeom prst="rect">
            <a:avLst/>
          </a:prstGeom>
        </p:spPr>
        <p:txBody>
          <a:bodyPr wrap="none">
            <a:spAutoFit/>
          </a:bodyPr>
          <a:lstStyle/>
          <a:p>
            <a:r>
              <a:rPr lang="es-ES" sz="4400" b="1" dirty="0">
                <a:ln w="0"/>
                <a:solidFill>
                  <a:schemeClr val="accent5">
                    <a:lumMod val="75000"/>
                  </a:schemeClr>
                </a:solidFill>
                <a:effectLst>
                  <a:outerShdw blurRad="38100" dist="19050" dir="2700000" algn="tl" rotWithShape="0">
                    <a:schemeClr val="dk1">
                      <a:alpha val="40000"/>
                    </a:schemeClr>
                  </a:outerShdw>
                </a:effectLst>
              </a:rPr>
              <a:t>EFECTIVIDAD</a:t>
            </a:r>
            <a:endParaRPr lang="es-DO" sz="4400" dirty="0">
              <a:solidFill>
                <a:schemeClr val="accent5">
                  <a:lumMod val="75000"/>
                </a:schemeClr>
              </a:solidFill>
            </a:endParaRPr>
          </a:p>
        </p:txBody>
      </p:sp>
      <p:sp>
        <p:nvSpPr>
          <p:cNvPr id="13" name="Rectángulo 12"/>
          <p:cNvSpPr/>
          <p:nvPr/>
        </p:nvSpPr>
        <p:spPr>
          <a:xfrm>
            <a:off x="9565512" y="1249625"/>
            <a:ext cx="2283830" cy="523220"/>
          </a:xfrm>
          <a:prstGeom prst="rect">
            <a:avLst/>
          </a:prstGeom>
        </p:spPr>
        <p:txBody>
          <a:bodyPr wrap="none">
            <a:spAutoFit/>
          </a:bodyPr>
          <a:lstStyle/>
          <a:p>
            <a:r>
              <a:rPr lang="es-ES" sz="2800" b="1" dirty="0">
                <a:ln w="0"/>
                <a:solidFill>
                  <a:schemeClr val="accent5">
                    <a:lumMod val="75000"/>
                  </a:schemeClr>
                </a:solidFill>
                <a:effectLst>
                  <a:outerShdw blurRad="38100" dist="19050" dir="2700000" algn="tl" rotWithShape="0">
                    <a:schemeClr val="dk1">
                      <a:alpha val="40000"/>
                    </a:schemeClr>
                  </a:outerShdw>
                </a:effectLst>
              </a:rPr>
              <a:t>REGISTRADOS</a:t>
            </a:r>
            <a:endParaRPr lang="es-DO" sz="2800" dirty="0">
              <a:solidFill>
                <a:schemeClr val="accent5">
                  <a:lumMod val="75000"/>
                </a:schemeClr>
              </a:solidFill>
            </a:endParaRPr>
          </a:p>
        </p:txBody>
      </p:sp>
      <p:sp>
        <p:nvSpPr>
          <p:cNvPr id="2" name="Rectángulo 1"/>
          <p:cNvSpPr/>
          <p:nvPr/>
        </p:nvSpPr>
        <p:spPr>
          <a:xfrm>
            <a:off x="4388728" y="1294115"/>
            <a:ext cx="3257943" cy="461665"/>
          </a:xfrm>
          <a:prstGeom prst="rect">
            <a:avLst/>
          </a:prstGeom>
        </p:spPr>
        <p:txBody>
          <a:bodyPr wrap="none">
            <a:spAutoFit/>
          </a:bodyPr>
          <a:lstStyle/>
          <a:p>
            <a:r>
              <a:rPr lang="es-ES" sz="2400" b="1" dirty="0">
                <a:ln w="0"/>
                <a:solidFill>
                  <a:schemeClr val="accent5">
                    <a:lumMod val="75000"/>
                  </a:schemeClr>
                </a:solidFill>
                <a:effectLst>
                  <a:outerShdw blurRad="38100" dist="19050" dir="2700000" algn="tl" rotWithShape="0">
                    <a:schemeClr val="dk1">
                      <a:alpha val="40000"/>
                    </a:schemeClr>
                  </a:outerShdw>
                </a:effectLst>
              </a:rPr>
              <a:t>DEL MERCADO PÚBLICO</a:t>
            </a:r>
            <a:endParaRPr lang="es-DO" sz="2400" dirty="0">
              <a:solidFill>
                <a:schemeClr val="accent5">
                  <a:lumMod val="75000"/>
                </a:schemeClr>
              </a:solidFill>
            </a:endParaRPr>
          </a:p>
        </p:txBody>
      </p:sp>
      <p:sp>
        <p:nvSpPr>
          <p:cNvPr id="3" name="Rectángulo 2"/>
          <p:cNvSpPr/>
          <p:nvPr/>
        </p:nvSpPr>
        <p:spPr>
          <a:xfrm>
            <a:off x="7504628" y="811620"/>
            <a:ext cx="2079672" cy="1107996"/>
          </a:xfrm>
          <a:prstGeom prst="rect">
            <a:avLst/>
          </a:prstGeom>
        </p:spPr>
        <p:txBody>
          <a:bodyPr wrap="none">
            <a:spAutoFit/>
          </a:bodyPr>
          <a:lstStyle/>
          <a:p>
            <a:r>
              <a:rPr lang="es-ES" sz="6600" b="1" dirty="0">
                <a:ln w="0"/>
                <a:solidFill>
                  <a:schemeClr val="accent5">
                    <a:lumMod val="75000"/>
                  </a:schemeClr>
                </a:solidFill>
                <a:effectLst>
                  <a:outerShdw blurRad="38100" dist="19050" dir="2700000" algn="tl" rotWithShape="0">
                    <a:schemeClr val="dk1">
                      <a:alpha val="40000"/>
                    </a:schemeClr>
                  </a:outerShdw>
                </a:effectLst>
              </a:rPr>
              <a:t>PARA</a:t>
            </a:r>
            <a:endParaRPr lang="es-DO" sz="6600" dirty="0"/>
          </a:p>
        </p:txBody>
      </p:sp>
      <p:sp>
        <p:nvSpPr>
          <p:cNvPr id="4" name="Rectángulo 3"/>
          <p:cNvSpPr/>
          <p:nvPr/>
        </p:nvSpPr>
        <p:spPr>
          <a:xfrm>
            <a:off x="9372356" y="970948"/>
            <a:ext cx="2381999" cy="523220"/>
          </a:xfrm>
          <a:prstGeom prst="rect">
            <a:avLst/>
          </a:prstGeom>
        </p:spPr>
        <p:txBody>
          <a:bodyPr wrap="none">
            <a:spAutoFit/>
          </a:bodyPr>
          <a:lstStyle/>
          <a:p>
            <a:r>
              <a:rPr lang="es-ES" sz="2800" b="1" dirty="0">
                <a:ln w="0"/>
                <a:solidFill>
                  <a:schemeClr val="accent5">
                    <a:lumMod val="75000"/>
                  </a:schemeClr>
                </a:solidFill>
                <a:effectLst>
                  <a:outerShdw blurRad="38100" dist="19050" dir="2700000" algn="tl" rotWithShape="0">
                    <a:schemeClr val="dk1">
                      <a:alpha val="40000"/>
                    </a:schemeClr>
                  </a:outerShdw>
                </a:effectLst>
              </a:rPr>
              <a:t>PROVEEDORES</a:t>
            </a:r>
            <a:endParaRPr lang="es-DO" sz="2800" b="1" dirty="0">
              <a:ln w="0"/>
              <a:solidFill>
                <a:schemeClr val="accent5">
                  <a:lumMod val="75000"/>
                </a:schemeClr>
              </a:solidFill>
              <a:effectLst>
                <a:outerShdw blurRad="38100" dist="19050" dir="2700000" algn="tl" rotWithShape="0">
                  <a:schemeClr val="dk1">
                    <a:alpha val="40000"/>
                  </a:schemeClr>
                </a:outerShdw>
              </a:effectLst>
            </a:endParaRPr>
          </a:p>
        </p:txBody>
      </p:sp>
      <p:graphicFrame>
        <p:nvGraphicFramePr>
          <p:cNvPr id="25" name="1 Gráfico"/>
          <p:cNvGraphicFramePr>
            <a:graphicFrameLocks/>
          </p:cNvGraphicFramePr>
          <p:nvPr>
            <p:extLst>
              <p:ext uri="{D42A27DB-BD31-4B8C-83A1-F6EECF244321}">
                <p14:modId xmlns:p14="http://schemas.microsoft.com/office/powerpoint/2010/main" val="1197200930"/>
              </p:ext>
            </p:extLst>
          </p:nvPr>
        </p:nvGraphicFramePr>
        <p:xfrm>
          <a:off x="3929298" y="2007906"/>
          <a:ext cx="8083330" cy="3557139"/>
        </p:xfrm>
        <a:graphic>
          <a:graphicData uri="http://schemas.openxmlformats.org/drawingml/2006/chart">
            <c:chart xmlns:c="http://schemas.openxmlformats.org/drawingml/2006/chart" xmlns:r="http://schemas.openxmlformats.org/officeDocument/2006/relationships" r:id="rId3"/>
          </a:graphicData>
        </a:graphic>
      </p:graphicFrame>
      <p:sp>
        <p:nvSpPr>
          <p:cNvPr id="6" name="Rectángulo 5"/>
          <p:cNvSpPr/>
          <p:nvPr/>
        </p:nvSpPr>
        <p:spPr>
          <a:xfrm>
            <a:off x="156239" y="2129456"/>
            <a:ext cx="3696859" cy="3330848"/>
          </a:xfrm>
          <a:prstGeom prst="rect">
            <a:avLst/>
          </a:prstGeom>
        </p:spPr>
        <p:txBody>
          <a:bodyPr wrap="square">
            <a:spAutoFit/>
          </a:bodyPr>
          <a:lstStyle/>
          <a:p>
            <a:pPr algn="just">
              <a:lnSpc>
                <a:spcPct val="107000"/>
              </a:lnSpc>
              <a:spcAft>
                <a:spcPts val="800"/>
              </a:spcAft>
            </a:pPr>
            <a:r>
              <a:rPr lang="es-DO" spc="5" dirty="0">
                <a:latin typeface="Arial" panose="020B0604020202020204" pitchFamily="34" charset="0"/>
                <a:ea typeface="Times New Roman" panose="02020603050405020304" pitchFamily="18" charset="0"/>
                <a:cs typeface="Times New Roman" panose="02020603050405020304" pitchFamily="18" charset="0"/>
              </a:rPr>
              <a:t>Este Indicador nos muestra la información sobre el comportamiento del SNCP, en función del </a:t>
            </a:r>
            <a:r>
              <a:rPr lang="es-DO" b="1" spc="5" dirty="0">
                <a:solidFill>
                  <a:srgbClr val="FF0000"/>
                </a:solidFill>
                <a:latin typeface="Arial" panose="020B0604020202020204" pitchFamily="34" charset="0"/>
                <a:ea typeface="Times New Roman" panose="02020603050405020304" pitchFamily="18" charset="0"/>
                <a:cs typeface="Times New Roman" panose="02020603050405020304" pitchFamily="18" charset="0"/>
              </a:rPr>
              <a:t>porcentaje de las oportunidad que obtienen los nuevos proveedores para  </a:t>
            </a:r>
            <a:r>
              <a:rPr lang="es-DO" b="1" spc="5" dirty="0" smtClean="0">
                <a:solidFill>
                  <a:srgbClr val="FF0000"/>
                </a:solidFill>
                <a:latin typeface="Arial" panose="020B0604020202020204" pitchFamily="34" charset="0"/>
                <a:ea typeface="Times New Roman" panose="02020603050405020304" pitchFamily="18" charset="0"/>
                <a:cs typeface="Times New Roman" panose="02020603050405020304" pitchFamily="18" charset="0"/>
              </a:rPr>
              <a:t>resultar adjudicados </a:t>
            </a:r>
            <a:r>
              <a:rPr lang="es-DO" spc="5" dirty="0">
                <a:latin typeface="Arial" panose="020B0604020202020204" pitchFamily="34" charset="0"/>
                <a:ea typeface="Times New Roman" panose="02020603050405020304" pitchFamily="18" charset="0"/>
                <a:cs typeface="Times New Roman" panose="02020603050405020304" pitchFamily="18" charset="0"/>
              </a:rPr>
              <a:t>dentro del universo de proveedores ya inscritos, </a:t>
            </a:r>
            <a:r>
              <a:rPr lang="es-DO" spc="5" dirty="0" smtClean="0">
                <a:latin typeface="Arial" panose="020B0604020202020204" pitchFamily="34" charset="0"/>
                <a:ea typeface="Times New Roman" panose="02020603050405020304" pitchFamily="18" charset="0"/>
                <a:cs typeface="Times New Roman" panose="02020603050405020304" pitchFamily="18" charset="0"/>
              </a:rPr>
              <a:t>lo que  </a:t>
            </a:r>
            <a:r>
              <a:rPr lang="es-DO" spc="5" dirty="0">
                <a:latin typeface="Arial" panose="020B0604020202020204" pitchFamily="34" charset="0"/>
                <a:ea typeface="Times New Roman" panose="02020603050405020304" pitchFamily="18" charset="0"/>
                <a:cs typeface="Times New Roman" panose="02020603050405020304" pitchFamily="18" charset="0"/>
              </a:rPr>
              <a:t>a su vez nos refleja el acceso a </a:t>
            </a:r>
            <a:r>
              <a:rPr lang="es-DO" spc="5" dirty="0" smtClean="0">
                <a:latin typeface="Arial" panose="020B0604020202020204" pitchFamily="34" charset="0"/>
                <a:ea typeface="Times New Roman" panose="02020603050405020304" pitchFamily="18" charset="0"/>
                <a:cs typeface="Times New Roman" panose="02020603050405020304" pitchFamily="18" charset="0"/>
              </a:rPr>
              <a:t>su </a:t>
            </a:r>
            <a:r>
              <a:rPr lang="es-DO" spc="5" dirty="0">
                <a:latin typeface="Arial" panose="020B0604020202020204" pitchFamily="34" charset="0"/>
                <a:ea typeface="Times New Roman" panose="02020603050405020304" pitchFamily="18" charset="0"/>
                <a:cs typeface="Times New Roman" panose="02020603050405020304" pitchFamily="18" charset="0"/>
              </a:rPr>
              <a:t>inserción en el mercado </a:t>
            </a:r>
            <a:r>
              <a:rPr lang="es-DO" spc="5" dirty="0" smtClean="0">
                <a:latin typeface="Arial" panose="020B0604020202020204" pitchFamily="34" charset="0"/>
                <a:ea typeface="Times New Roman" panose="02020603050405020304" pitchFamily="18" charset="0"/>
                <a:cs typeface="Times New Roman" panose="02020603050405020304" pitchFamily="18" charset="0"/>
              </a:rPr>
              <a:t>público.</a:t>
            </a:r>
            <a:endParaRPr lang="es-DO" spc="5" dirty="0">
              <a:latin typeface="Arial" panose="020B0604020202020204" pitchFamily="34" charset="0"/>
              <a:ea typeface="Times New Roman" panose="02020603050405020304" pitchFamily="18" charset="0"/>
              <a:cs typeface="Times New Roman" panose="02020603050405020304" pitchFamily="18" charset="0"/>
            </a:endParaRPr>
          </a:p>
        </p:txBody>
      </p:sp>
      <p:pic>
        <p:nvPicPr>
          <p:cNvPr id="18" name="Imagen 17"/>
          <p:cNvPicPr>
            <a:picLocks noChangeAspect="1"/>
          </p:cNvPicPr>
          <p:nvPr/>
        </p:nvPicPr>
        <p:blipFill>
          <a:blip r:embed="rId4"/>
          <a:stretch>
            <a:fillRect/>
          </a:stretch>
        </p:blipFill>
        <p:spPr>
          <a:xfrm>
            <a:off x="500744" y="6133419"/>
            <a:ext cx="1741714" cy="448409"/>
          </a:xfrm>
          <a:prstGeom prst="rect">
            <a:avLst/>
          </a:prstGeom>
        </p:spPr>
      </p:pic>
      <p:pic>
        <p:nvPicPr>
          <p:cNvPr id="19" name="Imagen 18"/>
          <p:cNvPicPr>
            <a:picLocks noChangeAspect="1"/>
          </p:cNvPicPr>
          <p:nvPr/>
        </p:nvPicPr>
        <p:blipFill>
          <a:blip r:embed="rId5"/>
          <a:stretch>
            <a:fillRect/>
          </a:stretch>
        </p:blipFill>
        <p:spPr>
          <a:xfrm>
            <a:off x="2336346" y="6097083"/>
            <a:ext cx="1299482" cy="521079"/>
          </a:xfrm>
          <a:prstGeom prst="rect">
            <a:avLst/>
          </a:prstGeom>
        </p:spPr>
      </p:pic>
      <p:pic>
        <p:nvPicPr>
          <p:cNvPr id="20" name="Imagen 19"/>
          <p:cNvPicPr>
            <a:picLocks noChangeAspect="1"/>
          </p:cNvPicPr>
          <p:nvPr/>
        </p:nvPicPr>
        <p:blipFill>
          <a:blip r:embed="rId6"/>
          <a:stretch>
            <a:fillRect/>
          </a:stretch>
        </p:blipFill>
        <p:spPr>
          <a:xfrm>
            <a:off x="3842655" y="6133419"/>
            <a:ext cx="5098748" cy="582189"/>
          </a:xfrm>
          <a:prstGeom prst="rect">
            <a:avLst/>
          </a:prstGeom>
        </p:spPr>
      </p:pic>
      <p:pic>
        <p:nvPicPr>
          <p:cNvPr id="21" name="Imagen 20"/>
          <p:cNvPicPr>
            <a:picLocks noChangeAspect="1"/>
          </p:cNvPicPr>
          <p:nvPr/>
        </p:nvPicPr>
        <p:blipFill>
          <a:blip r:embed="rId7"/>
          <a:stretch>
            <a:fillRect/>
          </a:stretch>
        </p:blipFill>
        <p:spPr>
          <a:xfrm>
            <a:off x="9224430" y="6045248"/>
            <a:ext cx="2257955" cy="572914"/>
          </a:xfrm>
          <a:prstGeom prst="rect">
            <a:avLst/>
          </a:prstGeom>
        </p:spPr>
      </p:pic>
    </p:spTree>
    <p:extLst>
      <p:ext uri="{BB962C8B-B14F-4D97-AF65-F5344CB8AC3E}">
        <p14:creationId xmlns:p14="http://schemas.microsoft.com/office/powerpoint/2010/main" val="75487796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upo 24"/>
          <p:cNvGrpSpPr/>
          <p:nvPr/>
        </p:nvGrpSpPr>
        <p:grpSpPr>
          <a:xfrm>
            <a:off x="0" y="1"/>
            <a:ext cx="5105400" cy="2247900"/>
            <a:chOff x="-110218" y="-43541"/>
            <a:chExt cx="10692493" cy="4524954"/>
          </a:xfrm>
        </p:grpSpPr>
        <p:pic>
          <p:nvPicPr>
            <p:cNvPr id="5" name="Imagen 4"/>
            <p:cNvPicPr>
              <a:picLocks noChangeAspect="1"/>
            </p:cNvPicPr>
            <p:nvPr/>
          </p:nvPicPr>
          <p:blipFill>
            <a:blip r:embed="rId2"/>
            <a:stretch>
              <a:fillRect/>
            </a:stretch>
          </p:blipFill>
          <p:spPr>
            <a:xfrm>
              <a:off x="0" y="71338"/>
              <a:ext cx="10582275" cy="4410075"/>
            </a:xfrm>
            <a:prstGeom prst="rect">
              <a:avLst/>
            </a:prstGeom>
          </p:spPr>
        </p:pic>
        <p:pic>
          <p:nvPicPr>
            <p:cNvPr id="6" name="Imagen 5"/>
            <p:cNvPicPr>
              <a:picLocks noChangeAspect="1"/>
            </p:cNvPicPr>
            <p:nvPr/>
          </p:nvPicPr>
          <p:blipFill>
            <a:blip r:embed="rId3"/>
            <a:stretch>
              <a:fillRect/>
            </a:stretch>
          </p:blipFill>
          <p:spPr>
            <a:xfrm>
              <a:off x="1068841" y="1206514"/>
              <a:ext cx="2184353" cy="1474334"/>
            </a:xfrm>
            <a:prstGeom prst="rect">
              <a:avLst/>
            </a:prstGeom>
          </p:spPr>
        </p:pic>
        <p:pic>
          <p:nvPicPr>
            <p:cNvPr id="7" name="Imagen 6"/>
            <p:cNvPicPr>
              <a:picLocks noChangeAspect="1"/>
            </p:cNvPicPr>
            <p:nvPr/>
          </p:nvPicPr>
          <p:blipFill rotWithShape="1">
            <a:blip r:embed="rId4"/>
            <a:srcRect r="9092" b="10848"/>
            <a:stretch/>
          </p:blipFill>
          <p:spPr>
            <a:xfrm>
              <a:off x="3785254" y="-43541"/>
              <a:ext cx="1733803" cy="1306284"/>
            </a:xfrm>
            <a:prstGeom prst="diamond">
              <a:avLst/>
            </a:prstGeom>
          </p:spPr>
        </p:pic>
        <p:pic>
          <p:nvPicPr>
            <p:cNvPr id="8" name="Imagen 7"/>
            <p:cNvPicPr>
              <a:picLocks noChangeAspect="1"/>
            </p:cNvPicPr>
            <p:nvPr/>
          </p:nvPicPr>
          <p:blipFill>
            <a:blip r:embed="rId5"/>
            <a:stretch>
              <a:fillRect/>
            </a:stretch>
          </p:blipFill>
          <p:spPr>
            <a:xfrm rot="505108">
              <a:off x="7880610" y="72838"/>
              <a:ext cx="1159041" cy="935312"/>
            </a:xfrm>
            <a:prstGeom prst="roundRect">
              <a:avLst/>
            </a:prstGeom>
          </p:spPr>
        </p:pic>
        <p:pic>
          <p:nvPicPr>
            <p:cNvPr id="9" name="Imagen 8"/>
            <p:cNvPicPr>
              <a:picLocks noChangeAspect="1"/>
            </p:cNvPicPr>
            <p:nvPr/>
          </p:nvPicPr>
          <p:blipFill>
            <a:blip r:embed="rId6"/>
            <a:stretch>
              <a:fillRect/>
            </a:stretch>
          </p:blipFill>
          <p:spPr>
            <a:xfrm>
              <a:off x="7063594" y="44082"/>
              <a:ext cx="2341662" cy="1926855"/>
            </a:xfrm>
            <a:prstGeom prst="rect">
              <a:avLst/>
            </a:prstGeom>
          </p:spPr>
        </p:pic>
        <p:pic>
          <p:nvPicPr>
            <p:cNvPr id="10" name="Imagen 9"/>
            <p:cNvPicPr>
              <a:picLocks noChangeAspect="1"/>
            </p:cNvPicPr>
            <p:nvPr/>
          </p:nvPicPr>
          <p:blipFill>
            <a:blip r:embed="rId7"/>
            <a:stretch>
              <a:fillRect/>
            </a:stretch>
          </p:blipFill>
          <p:spPr>
            <a:xfrm>
              <a:off x="39231" y="86675"/>
              <a:ext cx="10472057" cy="4345291"/>
            </a:xfrm>
            <a:prstGeom prst="rect">
              <a:avLst/>
            </a:prstGeom>
          </p:spPr>
        </p:pic>
        <p:pic>
          <p:nvPicPr>
            <p:cNvPr id="11" name="Imagen 10"/>
            <p:cNvPicPr>
              <a:picLocks noChangeAspect="1"/>
            </p:cNvPicPr>
            <p:nvPr/>
          </p:nvPicPr>
          <p:blipFill>
            <a:blip r:embed="rId8"/>
            <a:stretch>
              <a:fillRect/>
            </a:stretch>
          </p:blipFill>
          <p:spPr>
            <a:xfrm>
              <a:off x="698826" y="44082"/>
              <a:ext cx="1772837" cy="997994"/>
            </a:xfrm>
            <a:prstGeom prst="roundRect">
              <a:avLst/>
            </a:prstGeom>
          </p:spPr>
        </p:pic>
        <p:grpSp>
          <p:nvGrpSpPr>
            <p:cNvPr id="12" name="Grupo 11"/>
            <p:cNvGrpSpPr/>
            <p:nvPr/>
          </p:nvGrpSpPr>
          <p:grpSpPr>
            <a:xfrm>
              <a:off x="-110218" y="1291069"/>
              <a:ext cx="1601715" cy="2238375"/>
              <a:chOff x="1101958" y="4385970"/>
              <a:chExt cx="1601715" cy="2238375"/>
            </a:xfrm>
          </p:grpSpPr>
          <p:pic>
            <p:nvPicPr>
              <p:cNvPr id="13" name="Imagen 12"/>
              <p:cNvPicPr>
                <a:picLocks noChangeAspect="1"/>
              </p:cNvPicPr>
              <p:nvPr/>
            </p:nvPicPr>
            <p:blipFill>
              <a:blip r:embed="rId9"/>
              <a:stretch>
                <a:fillRect/>
              </a:stretch>
            </p:blipFill>
            <p:spPr>
              <a:xfrm>
                <a:off x="1101958" y="4801355"/>
                <a:ext cx="1378956" cy="1302347"/>
              </a:xfrm>
              <a:prstGeom prst="diamond">
                <a:avLst/>
              </a:prstGeom>
            </p:spPr>
          </p:pic>
          <p:pic>
            <p:nvPicPr>
              <p:cNvPr id="14" name="Imagen 13"/>
              <p:cNvPicPr>
                <a:picLocks noChangeAspect="1"/>
              </p:cNvPicPr>
              <p:nvPr/>
            </p:nvPicPr>
            <p:blipFill>
              <a:blip r:embed="rId10"/>
              <a:stretch>
                <a:fillRect/>
              </a:stretch>
            </p:blipFill>
            <p:spPr>
              <a:xfrm>
                <a:off x="1236823" y="4385970"/>
                <a:ext cx="1466850" cy="2238375"/>
              </a:xfrm>
              <a:prstGeom prst="rect">
                <a:avLst/>
              </a:prstGeom>
            </p:spPr>
          </p:pic>
        </p:grpSp>
        <p:grpSp>
          <p:nvGrpSpPr>
            <p:cNvPr id="16" name="Grupo 15"/>
            <p:cNvGrpSpPr/>
            <p:nvPr/>
          </p:nvGrpSpPr>
          <p:grpSpPr>
            <a:xfrm>
              <a:off x="5750003" y="71338"/>
              <a:ext cx="2181225" cy="2000250"/>
              <a:chOff x="5750003" y="71338"/>
              <a:chExt cx="2181225" cy="2000250"/>
            </a:xfrm>
          </p:grpSpPr>
          <p:pic>
            <p:nvPicPr>
              <p:cNvPr id="17" name="Imagen 16"/>
              <p:cNvPicPr>
                <a:picLocks noChangeAspect="1"/>
              </p:cNvPicPr>
              <p:nvPr/>
            </p:nvPicPr>
            <p:blipFill>
              <a:blip r:embed="rId11"/>
              <a:stretch>
                <a:fillRect/>
              </a:stretch>
            </p:blipFill>
            <p:spPr>
              <a:xfrm rot="1115787">
                <a:off x="6107072" y="279403"/>
                <a:ext cx="1467088" cy="1347425"/>
              </a:xfrm>
              <a:prstGeom prst="roundRect">
                <a:avLst/>
              </a:prstGeom>
            </p:spPr>
          </p:pic>
          <p:pic>
            <p:nvPicPr>
              <p:cNvPr id="18" name="Imagen 17"/>
              <p:cNvPicPr>
                <a:picLocks noChangeAspect="1"/>
              </p:cNvPicPr>
              <p:nvPr/>
            </p:nvPicPr>
            <p:blipFill>
              <a:blip r:embed="rId12"/>
              <a:stretch>
                <a:fillRect/>
              </a:stretch>
            </p:blipFill>
            <p:spPr>
              <a:xfrm>
                <a:off x="5750003" y="71338"/>
                <a:ext cx="2181225" cy="2000250"/>
              </a:xfrm>
              <a:prstGeom prst="rect">
                <a:avLst/>
              </a:prstGeom>
            </p:spPr>
          </p:pic>
        </p:grpSp>
        <p:grpSp>
          <p:nvGrpSpPr>
            <p:cNvPr id="19" name="Grupo 18"/>
            <p:cNvGrpSpPr/>
            <p:nvPr/>
          </p:nvGrpSpPr>
          <p:grpSpPr>
            <a:xfrm>
              <a:off x="8989962" y="80651"/>
              <a:ext cx="1576388" cy="1438280"/>
              <a:chOff x="789220" y="4374004"/>
              <a:chExt cx="1576388" cy="1438280"/>
            </a:xfrm>
          </p:grpSpPr>
          <p:pic>
            <p:nvPicPr>
              <p:cNvPr id="20" name="Imagen 19"/>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rot="20038390">
                <a:off x="1043368" y="4495036"/>
                <a:ext cx="765301" cy="709723"/>
              </a:xfrm>
              <a:prstGeom prst="roundRect">
                <a:avLst/>
              </a:prstGeom>
              <a:effectLst/>
            </p:spPr>
          </p:pic>
          <p:grpSp>
            <p:nvGrpSpPr>
              <p:cNvPr id="21" name="Grupo 20"/>
              <p:cNvGrpSpPr/>
              <p:nvPr/>
            </p:nvGrpSpPr>
            <p:grpSpPr>
              <a:xfrm>
                <a:off x="789220" y="4374004"/>
                <a:ext cx="1576388" cy="1438280"/>
                <a:chOff x="787725" y="4367687"/>
                <a:chExt cx="1576388" cy="1438280"/>
              </a:xfrm>
            </p:grpSpPr>
            <p:pic>
              <p:nvPicPr>
                <p:cNvPr id="23" name="Imagen 22"/>
                <p:cNvPicPr>
                  <a:picLocks noChangeAspect="1"/>
                </p:cNvPicPr>
                <p:nvPr/>
              </p:nvPicPr>
              <p:blipFill>
                <a:blip r:embed="rId14"/>
                <a:stretch>
                  <a:fillRect/>
                </a:stretch>
              </p:blipFill>
              <p:spPr>
                <a:xfrm>
                  <a:off x="1268738" y="4643917"/>
                  <a:ext cx="1095375" cy="1162050"/>
                </a:xfrm>
                <a:prstGeom prst="rect">
                  <a:avLst/>
                </a:prstGeom>
              </p:spPr>
            </p:pic>
            <p:pic>
              <p:nvPicPr>
                <p:cNvPr id="24" name="Imagen 23"/>
                <p:cNvPicPr>
                  <a:picLocks noChangeAspect="1"/>
                </p:cNvPicPr>
                <p:nvPr/>
              </p:nvPicPr>
              <p:blipFill>
                <a:blip r:embed="rId15"/>
                <a:stretch>
                  <a:fillRect/>
                </a:stretch>
              </p:blipFill>
              <p:spPr>
                <a:xfrm>
                  <a:off x="787725" y="4367687"/>
                  <a:ext cx="1028700" cy="1123950"/>
                </a:xfrm>
                <a:prstGeom prst="rect">
                  <a:avLst/>
                </a:prstGeom>
              </p:spPr>
            </p:pic>
          </p:grpSp>
          <p:pic>
            <p:nvPicPr>
              <p:cNvPr id="22" name="Imagen 21"/>
              <p:cNvPicPr>
                <a:picLocks noChangeAspect="1"/>
              </p:cNvPicPr>
              <p:nvPr/>
            </p:nvPicPr>
            <p:blipFill rotWithShape="1">
              <a:blip r:embed="rId16" cstate="print">
                <a:extLst>
                  <a:ext uri="{28A0092B-C50C-407E-A947-70E740481C1C}">
                    <a14:useLocalDpi xmlns:a14="http://schemas.microsoft.com/office/drawing/2010/main" val="0"/>
                  </a:ext>
                </a:extLst>
              </a:blip>
              <a:srcRect l="4449" r="29372"/>
              <a:stretch/>
            </p:blipFill>
            <p:spPr>
              <a:xfrm rot="20135321">
                <a:off x="1490204" y="4863012"/>
                <a:ext cx="591796" cy="612329"/>
              </a:xfrm>
              <a:prstGeom prst="roundRect">
                <a:avLst/>
              </a:prstGeom>
              <a:ln>
                <a:noFill/>
              </a:ln>
              <a:effectLst/>
            </p:spPr>
          </p:pic>
        </p:grpSp>
      </p:grpSp>
      <p:pic>
        <p:nvPicPr>
          <p:cNvPr id="26" name="Imagen 25"/>
          <p:cNvPicPr>
            <a:picLocks noChangeAspect="1"/>
          </p:cNvPicPr>
          <p:nvPr/>
        </p:nvPicPr>
        <p:blipFill>
          <a:blip r:embed="rId17"/>
          <a:stretch>
            <a:fillRect/>
          </a:stretch>
        </p:blipFill>
        <p:spPr>
          <a:xfrm>
            <a:off x="500744" y="6133419"/>
            <a:ext cx="1741714" cy="448409"/>
          </a:xfrm>
          <a:prstGeom prst="rect">
            <a:avLst/>
          </a:prstGeom>
        </p:spPr>
      </p:pic>
      <p:pic>
        <p:nvPicPr>
          <p:cNvPr id="27" name="Imagen 26"/>
          <p:cNvPicPr>
            <a:picLocks noChangeAspect="1"/>
          </p:cNvPicPr>
          <p:nvPr/>
        </p:nvPicPr>
        <p:blipFill>
          <a:blip r:embed="rId18"/>
          <a:stretch>
            <a:fillRect/>
          </a:stretch>
        </p:blipFill>
        <p:spPr>
          <a:xfrm>
            <a:off x="2336346" y="6097083"/>
            <a:ext cx="1299482" cy="521079"/>
          </a:xfrm>
          <a:prstGeom prst="rect">
            <a:avLst/>
          </a:prstGeom>
        </p:spPr>
      </p:pic>
      <p:pic>
        <p:nvPicPr>
          <p:cNvPr id="28" name="Imagen 27"/>
          <p:cNvPicPr>
            <a:picLocks noChangeAspect="1"/>
          </p:cNvPicPr>
          <p:nvPr/>
        </p:nvPicPr>
        <p:blipFill>
          <a:blip r:embed="rId19"/>
          <a:stretch>
            <a:fillRect/>
          </a:stretch>
        </p:blipFill>
        <p:spPr>
          <a:xfrm>
            <a:off x="3842655" y="6133419"/>
            <a:ext cx="5098748" cy="582189"/>
          </a:xfrm>
          <a:prstGeom prst="rect">
            <a:avLst/>
          </a:prstGeom>
        </p:spPr>
      </p:pic>
      <p:pic>
        <p:nvPicPr>
          <p:cNvPr id="29" name="Imagen 28"/>
          <p:cNvPicPr>
            <a:picLocks noChangeAspect="1"/>
          </p:cNvPicPr>
          <p:nvPr/>
        </p:nvPicPr>
        <p:blipFill>
          <a:blip r:embed="rId20"/>
          <a:stretch>
            <a:fillRect/>
          </a:stretch>
        </p:blipFill>
        <p:spPr>
          <a:xfrm>
            <a:off x="9224430" y="6045248"/>
            <a:ext cx="2257955" cy="572914"/>
          </a:xfrm>
          <a:prstGeom prst="rect">
            <a:avLst/>
          </a:prstGeom>
        </p:spPr>
      </p:pic>
      <p:sp>
        <p:nvSpPr>
          <p:cNvPr id="30" name="Forma libre 29"/>
          <p:cNvSpPr/>
          <p:nvPr/>
        </p:nvSpPr>
        <p:spPr>
          <a:xfrm flipV="1">
            <a:off x="5181776" y="292976"/>
            <a:ext cx="6857825" cy="45719"/>
          </a:xfrm>
          <a:custGeom>
            <a:avLst/>
            <a:gdLst>
              <a:gd name="connsiteX0" fmla="*/ 0 w 6994358"/>
              <a:gd name="connsiteY0" fmla="*/ 0 h 0"/>
              <a:gd name="connsiteX1" fmla="*/ 6994358 w 6994358"/>
              <a:gd name="connsiteY1" fmla="*/ 0 h 0"/>
              <a:gd name="connsiteX2" fmla="*/ 6994358 w 6994358"/>
              <a:gd name="connsiteY2" fmla="*/ 0 h 0"/>
            </a:gdLst>
            <a:ahLst/>
            <a:cxnLst>
              <a:cxn ang="0">
                <a:pos x="connsiteX0" y="connsiteY0"/>
              </a:cxn>
              <a:cxn ang="0">
                <a:pos x="connsiteX1" y="connsiteY1"/>
              </a:cxn>
              <a:cxn ang="0">
                <a:pos x="connsiteX2" y="connsiteY2"/>
              </a:cxn>
            </a:cxnLst>
            <a:rect l="l" t="t" r="r" b="b"/>
            <a:pathLst>
              <a:path w="6994358">
                <a:moveTo>
                  <a:pt x="0" y="0"/>
                </a:moveTo>
                <a:lnTo>
                  <a:pt x="6994358" y="0"/>
                </a:lnTo>
                <a:lnTo>
                  <a:pt x="6994358" y="0"/>
                </a:lnTo>
              </a:path>
            </a:pathLst>
          </a:custGeom>
          <a:solidFill>
            <a:srgbClr val="002060"/>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DO"/>
          </a:p>
        </p:txBody>
      </p:sp>
      <p:sp>
        <p:nvSpPr>
          <p:cNvPr id="31" name="Forma libre 30"/>
          <p:cNvSpPr/>
          <p:nvPr/>
        </p:nvSpPr>
        <p:spPr>
          <a:xfrm>
            <a:off x="5181777" y="259832"/>
            <a:ext cx="6857824" cy="45719"/>
          </a:xfrm>
          <a:custGeom>
            <a:avLst/>
            <a:gdLst>
              <a:gd name="connsiteX0" fmla="*/ 0 w 6994358"/>
              <a:gd name="connsiteY0" fmla="*/ 0 h 0"/>
              <a:gd name="connsiteX1" fmla="*/ 6994358 w 6994358"/>
              <a:gd name="connsiteY1" fmla="*/ 0 h 0"/>
              <a:gd name="connsiteX2" fmla="*/ 6994358 w 6994358"/>
              <a:gd name="connsiteY2" fmla="*/ 0 h 0"/>
            </a:gdLst>
            <a:ahLst/>
            <a:cxnLst>
              <a:cxn ang="0">
                <a:pos x="connsiteX0" y="connsiteY0"/>
              </a:cxn>
              <a:cxn ang="0">
                <a:pos x="connsiteX1" y="connsiteY1"/>
              </a:cxn>
              <a:cxn ang="0">
                <a:pos x="connsiteX2" y="connsiteY2"/>
              </a:cxn>
            </a:cxnLst>
            <a:rect l="l" t="t" r="r" b="b"/>
            <a:pathLst>
              <a:path w="6994358">
                <a:moveTo>
                  <a:pt x="0" y="0"/>
                </a:moveTo>
                <a:lnTo>
                  <a:pt x="6994358" y="0"/>
                </a:lnTo>
                <a:lnTo>
                  <a:pt x="6994358" y="0"/>
                </a:lnTo>
              </a:path>
            </a:pathLst>
          </a:cu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DO"/>
          </a:p>
        </p:txBody>
      </p:sp>
      <p:pic>
        <p:nvPicPr>
          <p:cNvPr id="3" name="Imagen 2"/>
          <p:cNvPicPr>
            <a:picLocks noChangeAspect="1"/>
          </p:cNvPicPr>
          <p:nvPr/>
        </p:nvPicPr>
        <p:blipFill>
          <a:blip r:embed="rId21"/>
          <a:stretch>
            <a:fillRect/>
          </a:stretch>
        </p:blipFill>
        <p:spPr>
          <a:xfrm>
            <a:off x="4543402" y="1734556"/>
            <a:ext cx="7591425" cy="4040254"/>
          </a:xfrm>
          <a:prstGeom prst="rect">
            <a:avLst/>
          </a:prstGeom>
        </p:spPr>
      </p:pic>
      <p:sp>
        <p:nvSpPr>
          <p:cNvPr id="15" name="Llamada con línea 1 14"/>
          <p:cNvSpPr/>
          <p:nvPr/>
        </p:nvSpPr>
        <p:spPr>
          <a:xfrm>
            <a:off x="4484936" y="4434530"/>
            <a:ext cx="1962501" cy="571903"/>
          </a:xfrm>
          <a:prstGeom prst="borderCallout1">
            <a:avLst>
              <a:gd name="adj1" fmla="val 18750"/>
              <a:gd name="adj2" fmla="val -8333"/>
              <a:gd name="adj3" fmla="val -40869"/>
              <a:gd name="adj4" fmla="val -53953"/>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DO"/>
          </a:p>
        </p:txBody>
      </p:sp>
      <p:sp>
        <p:nvSpPr>
          <p:cNvPr id="32" name="CuadroTexto 31"/>
          <p:cNvSpPr txBox="1"/>
          <p:nvPr/>
        </p:nvSpPr>
        <p:spPr>
          <a:xfrm>
            <a:off x="5342350" y="987209"/>
            <a:ext cx="6661289" cy="584775"/>
          </a:xfrm>
          <a:prstGeom prst="rect">
            <a:avLst/>
          </a:prstGeom>
          <a:noFill/>
        </p:spPr>
        <p:txBody>
          <a:bodyPr wrap="square" rtlCol="0">
            <a:spAutoFit/>
          </a:bodyPr>
          <a:lstStyle/>
          <a:p>
            <a:pPr algn="ctr"/>
            <a:r>
              <a:rPr lang="es-DO" sz="3200" b="1" dirty="0">
                <a:ln w="0"/>
                <a:solidFill>
                  <a:schemeClr val="dk1"/>
                </a:solidFill>
                <a:effectLst>
                  <a:outerShdw blurRad="38100" dist="19050" dir="2700000" algn="tl" rotWithShape="0">
                    <a:schemeClr val="dk1">
                      <a:alpha val="40000"/>
                    </a:schemeClr>
                  </a:outerShdw>
                </a:effectLst>
              </a:rPr>
              <a:t>Cadena de valor del sector público</a:t>
            </a:r>
          </a:p>
        </p:txBody>
      </p:sp>
      <p:grpSp>
        <p:nvGrpSpPr>
          <p:cNvPr id="33" name="Grupo 32"/>
          <p:cNvGrpSpPr/>
          <p:nvPr/>
        </p:nvGrpSpPr>
        <p:grpSpPr>
          <a:xfrm>
            <a:off x="369023" y="1339193"/>
            <a:ext cx="5252893" cy="2815540"/>
            <a:chOff x="4129107" y="311688"/>
            <a:chExt cx="7922618" cy="4224476"/>
          </a:xfrm>
        </p:grpSpPr>
        <p:grpSp>
          <p:nvGrpSpPr>
            <p:cNvPr id="34" name="Grupo 33"/>
            <p:cNvGrpSpPr/>
            <p:nvPr/>
          </p:nvGrpSpPr>
          <p:grpSpPr>
            <a:xfrm rot="21149974">
              <a:off x="4129107" y="311688"/>
              <a:ext cx="7922618" cy="4224476"/>
              <a:chOff x="132074" y="1555830"/>
              <a:chExt cx="7922618" cy="4224476"/>
            </a:xfrm>
          </p:grpSpPr>
          <p:sp>
            <p:nvSpPr>
              <p:cNvPr id="36" name="Proceso alternativo 35"/>
              <p:cNvSpPr/>
              <p:nvPr/>
            </p:nvSpPr>
            <p:spPr>
              <a:xfrm>
                <a:off x="132074" y="1555830"/>
                <a:ext cx="7922618" cy="4224476"/>
              </a:xfrm>
              <a:prstGeom prst="flowChartAlternateProcess">
                <a:avLst/>
              </a:prstGeom>
              <a:gradFill flip="none" rotWithShape="1">
                <a:gsLst>
                  <a:gs pos="0">
                    <a:schemeClr val="accent1">
                      <a:lumMod val="40000"/>
                      <a:lumOff val="60000"/>
                    </a:schemeClr>
                  </a:gs>
                  <a:gs pos="23000">
                    <a:schemeClr val="accent1">
                      <a:lumMod val="89000"/>
                    </a:schemeClr>
                  </a:gs>
                  <a:gs pos="69000">
                    <a:schemeClr val="accent1">
                      <a:lumMod val="75000"/>
                    </a:schemeClr>
                  </a:gs>
                  <a:gs pos="97000">
                    <a:schemeClr val="accent1">
                      <a:lumMod val="70000"/>
                    </a:schemeClr>
                  </a:gs>
                </a:gsLst>
                <a:path path="circle">
                  <a:fillToRect l="100000" t="100000"/>
                </a:path>
                <a:tileRect r="-100000" b="-100000"/>
              </a:gra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s-DO"/>
              </a:p>
            </p:txBody>
          </p:sp>
          <p:sp>
            <p:nvSpPr>
              <p:cNvPr id="37" name="Proceso alternativo 36"/>
              <p:cNvSpPr/>
              <p:nvPr/>
            </p:nvSpPr>
            <p:spPr>
              <a:xfrm>
                <a:off x="798674" y="1940310"/>
                <a:ext cx="7049926" cy="3568035"/>
              </a:xfrm>
              <a:prstGeom prst="flowChartAlternateProcess">
                <a:avLst/>
              </a:prstGeom>
              <a:solidFill>
                <a:schemeClr val="bg1"/>
              </a:solidFill>
              <a:effectLst/>
            </p:spPr>
            <p:style>
              <a:lnRef idx="0">
                <a:schemeClr val="accent1"/>
              </a:lnRef>
              <a:fillRef idx="3">
                <a:schemeClr val="accent1"/>
              </a:fillRef>
              <a:effectRef idx="3">
                <a:schemeClr val="accent1"/>
              </a:effectRef>
              <a:fontRef idx="minor">
                <a:schemeClr val="lt1"/>
              </a:fontRef>
            </p:style>
            <p:txBody>
              <a:bodyPr rtlCol="0" anchor="ctr"/>
              <a:lstStyle/>
              <a:p>
                <a:pPr algn="ctr"/>
                <a:endParaRPr lang="es-DO"/>
              </a:p>
            </p:txBody>
          </p:sp>
        </p:grpSp>
        <p:sp>
          <p:nvSpPr>
            <p:cNvPr id="35" name="Rectángulo 34"/>
            <p:cNvSpPr/>
            <p:nvPr/>
          </p:nvSpPr>
          <p:spPr>
            <a:xfrm>
              <a:off x="5023019" y="1004827"/>
              <a:ext cx="6699463" cy="3094008"/>
            </a:xfrm>
            <a:prstGeom prst="rect">
              <a:avLst/>
            </a:prstGeom>
          </p:spPr>
          <p:txBody>
            <a:bodyPr wrap="square">
              <a:spAutoFit/>
            </a:bodyPr>
            <a:lstStyle/>
            <a:p>
              <a:pPr algn="ctr"/>
              <a:r>
                <a:rPr lang="es-DO" sz="3200" b="1" dirty="0" smtClean="0">
                  <a:solidFill>
                    <a:srgbClr val="C00000"/>
                  </a:solidFill>
                </a:rPr>
                <a:t>Es compras únicamente un aprovisionador de recursos? Cuyo fin es el valor por dinero?</a:t>
              </a:r>
              <a:endParaRPr lang="es-DO" sz="3200" b="1" dirty="0">
                <a:solidFill>
                  <a:srgbClr val="C00000"/>
                </a:solidFill>
              </a:endParaRPr>
            </a:p>
          </p:txBody>
        </p:sp>
      </p:grpSp>
    </p:spTree>
    <p:extLst>
      <p:ext uri="{BB962C8B-B14F-4D97-AF65-F5344CB8AC3E}">
        <p14:creationId xmlns:p14="http://schemas.microsoft.com/office/powerpoint/2010/main" val="325027184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Imagen 14"/>
          <p:cNvPicPr>
            <a:picLocks noChangeAspect="1"/>
          </p:cNvPicPr>
          <p:nvPr/>
        </p:nvPicPr>
        <p:blipFill rotWithShape="1">
          <a:blip r:embed="rId2"/>
          <a:srcRect b="28950"/>
          <a:stretch/>
        </p:blipFill>
        <p:spPr>
          <a:xfrm>
            <a:off x="0" y="-13300"/>
            <a:ext cx="5108891" cy="1866900"/>
          </a:xfrm>
          <a:prstGeom prst="rect">
            <a:avLst/>
          </a:prstGeom>
        </p:spPr>
      </p:pic>
      <p:sp>
        <p:nvSpPr>
          <p:cNvPr id="5" name="Rectángulo 4"/>
          <p:cNvSpPr/>
          <p:nvPr/>
        </p:nvSpPr>
        <p:spPr>
          <a:xfrm>
            <a:off x="5108891" y="104543"/>
            <a:ext cx="4305794" cy="769441"/>
          </a:xfrm>
          <a:prstGeom prst="rect">
            <a:avLst/>
          </a:prstGeom>
        </p:spPr>
        <p:txBody>
          <a:bodyPr wrap="none">
            <a:spAutoFit/>
          </a:bodyPr>
          <a:lstStyle/>
          <a:p>
            <a:r>
              <a:rPr lang="es-ES" sz="4400" b="1" dirty="0">
                <a:ln w="0"/>
                <a:solidFill>
                  <a:srgbClr val="C00000"/>
                </a:solidFill>
                <a:effectLst>
                  <a:outerShdw blurRad="38100" dist="19050" dir="2700000" algn="tl" rotWithShape="0">
                    <a:schemeClr val="dk1">
                      <a:alpha val="40000"/>
                    </a:schemeClr>
                  </a:outerShdw>
                </a:effectLst>
              </a:rPr>
              <a:t>OPORTUNIDADES</a:t>
            </a:r>
            <a:endParaRPr lang="es-DO" sz="4400" dirty="0">
              <a:solidFill>
                <a:srgbClr val="C00000"/>
              </a:solidFill>
            </a:endParaRPr>
          </a:p>
        </p:txBody>
      </p:sp>
      <p:sp>
        <p:nvSpPr>
          <p:cNvPr id="2" name="Rectángulo 1"/>
          <p:cNvSpPr/>
          <p:nvPr/>
        </p:nvSpPr>
        <p:spPr>
          <a:xfrm>
            <a:off x="5108892" y="689318"/>
            <a:ext cx="3257943" cy="461665"/>
          </a:xfrm>
          <a:prstGeom prst="rect">
            <a:avLst/>
          </a:prstGeom>
        </p:spPr>
        <p:txBody>
          <a:bodyPr wrap="none">
            <a:spAutoFit/>
          </a:bodyPr>
          <a:lstStyle/>
          <a:p>
            <a:r>
              <a:rPr lang="es-ES" sz="2400" b="1" dirty="0">
                <a:ln w="0"/>
                <a:solidFill>
                  <a:schemeClr val="accent5">
                    <a:lumMod val="75000"/>
                  </a:schemeClr>
                </a:solidFill>
                <a:effectLst>
                  <a:outerShdw blurRad="38100" dist="19050" dir="2700000" algn="tl" rotWithShape="0">
                    <a:schemeClr val="dk1">
                      <a:alpha val="40000"/>
                    </a:schemeClr>
                  </a:outerShdw>
                </a:effectLst>
              </a:rPr>
              <a:t>DEL MERCADO PÚBLICO</a:t>
            </a:r>
            <a:endParaRPr lang="es-DO" sz="2400" dirty="0">
              <a:solidFill>
                <a:schemeClr val="accent5">
                  <a:lumMod val="75000"/>
                </a:schemeClr>
              </a:solidFill>
            </a:endParaRPr>
          </a:p>
        </p:txBody>
      </p:sp>
      <p:sp>
        <p:nvSpPr>
          <p:cNvPr id="3" name="Rectángulo 2"/>
          <p:cNvSpPr/>
          <p:nvPr/>
        </p:nvSpPr>
        <p:spPr>
          <a:xfrm>
            <a:off x="8191081" y="496922"/>
            <a:ext cx="2079672" cy="1107996"/>
          </a:xfrm>
          <a:prstGeom prst="rect">
            <a:avLst/>
          </a:prstGeom>
        </p:spPr>
        <p:txBody>
          <a:bodyPr wrap="none">
            <a:spAutoFit/>
          </a:bodyPr>
          <a:lstStyle/>
          <a:p>
            <a:r>
              <a:rPr lang="es-ES" sz="6600" b="1" dirty="0">
                <a:ln w="0"/>
                <a:solidFill>
                  <a:schemeClr val="accent5">
                    <a:lumMod val="75000"/>
                  </a:schemeClr>
                </a:solidFill>
                <a:effectLst>
                  <a:outerShdw blurRad="38100" dist="19050" dir="2700000" algn="tl" rotWithShape="0">
                    <a:schemeClr val="dk1">
                      <a:alpha val="40000"/>
                    </a:schemeClr>
                  </a:outerShdw>
                </a:effectLst>
              </a:rPr>
              <a:t>PARA</a:t>
            </a:r>
            <a:endParaRPr lang="es-DO" sz="6600" dirty="0"/>
          </a:p>
        </p:txBody>
      </p:sp>
      <p:sp>
        <p:nvSpPr>
          <p:cNvPr id="11" name="Rectángulo 10"/>
          <p:cNvSpPr/>
          <p:nvPr/>
        </p:nvSpPr>
        <p:spPr>
          <a:xfrm>
            <a:off x="9778503" y="1551139"/>
            <a:ext cx="2283830" cy="523220"/>
          </a:xfrm>
          <a:prstGeom prst="rect">
            <a:avLst/>
          </a:prstGeom>
        </p:spPr>
        <p:txBody>
          <a:bodyPr wrap="none">
            <a:spAutoFit/>
          </a:bodyPr>
          <a:lstStyle/>
          <a:p>
            <a:r>
              <a:rPr lang="es-ES" sz="2800" b="1" dirty="0">
                <a:ln w="0"/>
                <a:solidFill>
                  <a:schemeClr val="accent5">
                    <a:lumMod val="75000"/>
                  </a:schemeClr>
                </a:solidFill>
                <a:effectLst>
                  <a:outerShdw blurRad="38100" dist="19050" dir="2700000" algn="tl" rotWithShape="0">
                    <a:schemeClr val="dk1">
                      <a:alpha val="40000"/>
                    </a:schemeClr>
                  </a:outerShdw>
                </a:effectLst>
              </a:rPr>
              <a:t>REGISTRADOS</a:t>
            </a:r>
            <a:endParaRPr lang="es-DO" sz="2800" dirty="0">
              <a:solidFill>
                <a:schemeClr val="accent5">
                  <a:lumMod val="75000"/>
                </a:schemeClr>
              </a:solidFill>
            </a:endParaRPr>
          </a:p>
        </p:txBody>
      </p:sp>
      <p:sp>
        <p:nvSpPr>
          <p:cNvPr id="12" name="Rectángulo 11"/>
          <p:cNvSpPr/>
          <p:nvPr/>
        </p:nvSpPr>
        <p:spPr>
          <a:xfrm>
            <a:off x="9680334" y="1251611"/>
            <a:ext cx="2381999" cy="523220"/>
          </a:xfrm>
          <a:prstGeom prst="rect">
            <a:avLst/>
          </a:prstGeom>
        </p:spPr>
        <p:txBody>
          <a:bodyPr wrap="none">
            <a:spAutoFit/>
          </a:bodyPr>
          <a:lstStyle/>
          <a:p>
            <a:r>
              <a:rPr lang="es-ES" sz="2800" b="1" dirty="0">
                <a:ln w="0"/>
                <a:solidFill>
                  <a:schemeClr val="accent5">
                    <a:lumMod val="75000"/>
                  </a:schemeClr>
                </a:solidFill>
                <a:effectLst>
                  <a:outerShdw blurRad="38100" dist="19050" dir="2700000" algn="tl" rotWithShape="0">
                    <a:schemeClr val="dk1">
                      <a:alpha val="40000"/>
                    </a:schemeClr>
                  </a:outerShdw>
                </a:effectLst>
              </a:rPr>
              <a:t>PROVEEDORES</a:t>
            </a:r>
            <a:endParaRPr lang="es-DO" sz="2800" b="1" dirty="0">
              <a:ln w="0"/>
              <a:solidFill>
                <a:schemeClr val="accent5">
                  <a:lumMod val="75000"/>
                </a:schemeClr>
              </a:solidFill>
              <a:effectLst>
                <a:outerShdw blurRad="38100" dist="19050" dir="2700000" algn="tl" rotWithShape="0">
                  <a:schemeClr val="dk1">
                    <a:alpha val="40000"/>
                  </a:schemeClr>
                </a:outerShdw>
              </a:effectLst>
            </a:endParaRPr>
          </a:p>
        </p:txBody>
      </p:sp>
      <p:graphicFrame>
        <p:nvGraphicFramePr>
          <p:cNvPr id="14" name="Gráfico 13"/>
          <p:cNvGraphicFramePr/>
          <p:nvPr>
            <p:extLst/>
          </p:nvPr>
        </p:nvGraphicFramePr>
        <p:xfrm>
          <a:off x="3619500" y="2335852"/>
          <a:ext cx="8442833" cy="3942484"/>
        </p:xfrm>
        <a:graphic>
          <a:graphicData uri="http://schemas.openxmlformats.org/drawingml/2006/chart">
            <c:chart xmlns:c="http://schemas.openxmlformats.org/drawingml/2006/chart" xmlns:r="http://schemas.openxmlformats.org/officeDocument/2006/relationships" r:id="rId3"/>
          </a:graphicData>
        </a:graphic>
      </p:graphicFrame>
      <p:sp>
        <p:nvSpPr>
          <p:cNvPr id="6" name="Rectángulo 5"/>
          <p:cNvSpPr/>
          <p:nvPr/>
        </p:nvSpPr>
        <p:spPr>
          <a:xfrm>
            <a:off x="190499" y="2335852"/>
            <a:ext cx="3510644" cy="3693319"/>
          </a:xfrm>
          <a:prstGeom prst="rect">
            <a:avLst/>
          </a:prstGeom>
        </p:spPr>
        <p:txBody>
          <a:bodyPr wrap="square">
            <a:spAutoFit/>
          </a:bodyPr>
          <a:lstStyle/>
          <a:p>
            <a:pPr algn="just"/>
            <a:r>
              <a:rPr lang="es-DO" b="1" u="sng" dirty="0"/>
              <a:t>Indicador de “Oportunidades”:</a:t>
            </a:r>
            <a:r>
              <a:rPr lang="es-DO" dirty="0"/>
              <a:t> Este indicador nos muestra la información sobre el comportamiento del SNCP, en función de la factibilidad económica al inscribirme como proveedores del estado; ya </a:t>
            </a:r>
            <a:r>
              <a:rPr lang="es-DO" dirty="0" smtClean="0"/>
              <a:t>que establece </a:t>
            </a:r>
            <a:r>
              <a:rPr lang="es-DO" dirty="0"/>
              <a:t>la relación porcentual entre la cantidad de proveedores registrados en ese año y la cantidad de adjudicaciones que obtuvieron los proveedores registrados en ese mismo año.</a:t>
            </a:r>
            <a:endParaRPr lang="es-DO" spc="5" dirty="0">
              <a:latin typeface="Arial" panose="020B0604020202020204" pitchFamily="34" charset="0"/>
              <a:ea typeface="Times New Roman" panose="02020603050405020304" pitchFamily="18" charset="0"/>
              <a:cs typeface="Times New Roman" panose="02020603050405020304" pitchFamily="18" charset="0"/>
            </a:endParaRPr>
          </a:p>
        </p:txBody>
      </p:sp>
      <p:pic>
        <p:nvPicPr>
          <p:cNvPr id="20" name="Imagen 19"/>
          <p:cNvPicPr>
            <a:picLocks noChangeAspect="1"/>
          </p:cNvPicPr>
          <p:nvPr/>
        </p:nvPicPr>
        <p:blipFill>
          <a:blip r:embed="rId4"/>
          <a:stretch>
            <a:fillRect/>
          </a:stretch>
        </p:blipFill>
        <p:spPr>
          <a:xfrm>
            <a:off x="500744" y="6133419"/>
            <a:ext cx="1741714" cy="448409"/>
          </a:xfrm>
          <a:prstGeom prst="rect">
            <a:avLst/>
          </a:prstGeom>
        </p:spPr>
      </p:pic>
      <p:pic>
        <p:nvPicPr>
          <p:cNvPr id="21" name="Imagen 20"/>
          <p:cNvPicPr>
            <a:picLocks noChangeAspect="1"/>
          </p:cNvPicPr>
          <p:nvPr/>
        </p:nvPicPr>
        <p:blipFill>
          <a:blip r:embed="rId5"/>
          <a:stretch>
            <a:fillRect/>
          </a:stretch>
        </p:blipFill>
        <p:spPr>
          <a:xfrm>
            <a:off x="2336346" y="6097083"/>
            <a:ext cx="1299482" cy="521079"/>
          </a:xfrm>
          <a:prstGeom prst="rect">
            <a:avLst/>
          </a:prstGeom>
        </p:spPr>
      </p:pic>
      <p:pic>
        <p:nvPicPr>
          <p:cNvPr id="22" name="Imagen 21"/>
          <p:cNvPicPr>
            <a:picLocks noChangeAspect="1"/>
          </p:cNvPicPr>
          <p:nvPr/>
        </p:nvPicPr>
        <p:blipFill>
          <a:blip r:embed="rId6"/>
          <a:stretch>
            <a:fillRect/>
          </a:stretch>
        </p:blipFill>
        <p:spPr>
          <a:xfrm>
            <a:off x="3842655" y="6133419"/>
            <a:ext cx="5098748" cy="582189"/>
          </a:xfrm>
          <a:prstGeom prst="rect">
            <a:avLst/>
          </a:prstGeom>
        </p:spPr>
      </p:pic>
      <p:pic>
        <p:nvPicPr>
          <p:cNvPr id="23" name="Imagen 22"/>
          <p:cNvPicPr>
            <a:picLocks noChangeAspect="1"/>
          </p:cNvPicPr>
          <p:nvPr/>
        </p:nvPicPr>
        <p:blipFill>
          <a:blip r:embed="rId7"/>
          <a:stretch>
            <a:fillRect/>
          </a:stretch>
        </p:blipFill>
        <p:spPr>
          <a:xfrm>
            <a:off x="9224430" y="6045248"/>
            <a:ext cx="2257955" cy="572914"/>
          </a:xfrm>
          <a:prstGeom prst="rect">
            <a:avLst/>
          </a:prstGeom>
        </p:spPr>
      </p:pic>
    </p:spTree>
    <p:extLst>
      <p:ext uri="{BB962C8B-B14F-4D97-AF65-F5344CB8AC3E}">
        <p14:creationId xmlns:p14="http://schemas.microsoft.com/office/powerpoint/2010/main" val="360969892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 descr="http://www.centremandala.com/images/arbol.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49455"/>
          <a:stretch/>
        </p:blipFill>
        <p:spPr bwMode="auto">
          <a:xfrm>
            <a:off x="72724" y="480431"/>
            <a:ext cx="3246929" cy="6423809"/>
          </a:xfrm>
          <a:prstGeom prst="rect">
            <a:avLst/>
          </a:prstGeom>
          <a:noFill/>
          <a:extLst>
            <a:ext uri="{909E8E84-426E-40DD-AFC4-6F175D3DCCD1}">
              <a14:hiddenFill xmlns:a14="http://schemas.microsoft.com/office/drawing/2010/main">
                <a:solidFill>
                  <a:srgbClr val="FFFFFF"/>
                </a:solidFill>
              </a14:hiddenFill>
            </a:ext>
          </a:extLst>
        </p:spPr>
      </p:pic>
      <p:pic>
        <p:nvPicPr>
          <p:cNvPr id="23" name="Imagen 2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59599" y="5646343"/>
            <a:ext cx="1826827" cy="1027590"/>
          </a:xfrm>
          <a:prstGeom prst="rect">
            <a:avLst/>
          </a:prstGeom>
        </p:spPr>
      </p:pic>
      <p:pic>
        <p:nvPicPr>
          <p:cNvPr id="24" name="Imagen 23"/>
          <p:cNvPicPr>
            <a:picLocks noChangeAspect="1"/>
          </p:cNvPicPr>
          <p:nvPr/>
        </p:nvPicPr>
        <p:blipFill rotWithShape="1">
          <a:blip r:embed="rId4" cstate="print">
            <a:extLst>
              <a:ext uri="{28A0092B-C50C-407E-A947-70E740481C1C}">
                <a14:useLocalDpi xmlns:a14="http://schemas.microsoft.com/office/drawing/2010/main" val="0"/>
              </a:ext>
            </a:extLst>
          </a:blip>
          <a:srcRect l="30660"/>
          <a:stretch/>
        </p:blipFill>
        <p:spPr>
          <a:xfrm>
            <a:off x="7525329" y="5649945"/>
            <a:ext cx="1198784" cy="1036420"/>
          </a:xfrm>
          <a:prstGeom prst="rect">
            <a:avLst/>
          </a:prstGeom>
          <a:ln>
            <a:noFill/>
          </a:ln>
          <a:effectLst/>
        </p:spPr>
      </p:pic>
      <p:pic>
        <p:nvPicPr>
          <p:cNvPr id="25" name="Imagen 24"/>
          <p:cNvPicPr>
            <a:picLocks noChangeAspect="1"/>
          </p:cNvPicPr>
          <p:nvPr/>
        </p:nvPicPr>
        <p:blipFill rotWithShape="1">
          <a:blip r:embed="rId5" cstate="print">
            <a:extLst>
              <a:ext uri="{28A0092B-C50C-407E-A947-70E740481C1C}">
                <a14:useLocalDpi xmlns:a14="http://schemas.microsoft.com/office/drawing/2010/main" val="0"/>
              </a:ext>
            </a:extLst>
          </a:blip>
          <a:srcRect l="38958"/>
          <a:stretch/>
        </p:blipFill>
        <p:spPr>
          <a:xfrm>
            <a:off x="10830121" y="5658775"/>
            <a:ext cx="1080647" cy="1027590"/>
          </a:xfrm>
          <a:prstGeom prst="rect">
            <a:avLst/>
          </a:prstGeom>
        </p:spPr>
      </p:pic>
      <p:pic>
        <p:nvPicPr>
          <p:cNvPr id="26" name="Imagen 25"/>
          <p:cNvPicPr>
            <a:picLocks noChangeAspect="1"/>
          </p:cNvPicPr>
          <p:nvPr/>
        </p:nvPicPr>
        <p:blipFill rotWithShape="1">
          <a:blip r:embed="rId6" cstate="print">
            <a:extLst>
              <a:ext uri="{28A0092B-C50C-407E-A947-70E740481C1C}">
                <a14:useLocalDpi xmlns:a14="http://schemas.microsoft.com/office/drawing/2010/main" val="0"/>
              </a:ext>
            </a:extLst>
          </a:blip>
          <a:srcRect l="4449" r="29372"/>
          <a:stretch/>
        </p:blipFill>
        <p:spPr>
          <a:xfrm>
            <a:off x="6229757" y="5649945"/>
            <a:ext cx="1219371" cy="1036420"/>
          </a:xfrm>
          <a:prstGeom prst="rect">
            <a:avLst/>
          </a:prstGeom>
          <a:ln>
            <a:noFill/>
          </a:ln>
          <a:effectLst/>
        </p:spPr>
      </p:pic>
      <p:pic>
        <p:nvPicPr>
          <p:cNvPr id="27" name="Imagen 2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810774" y="5646343"/>
            <a:ext cx="1932687" cy="1040022"/>
          </a:xfrm>
          <a:prstGeom prst="rect">
            <a:avLst/>
          </a:prstGeom>
        </p:spPr>
      </p:pic>
      <p:pic>
        <p:nvPicPr>
          <p:cNvPr id="28" name="Imagen 27"/>
          <p:cNvPicPr>
            <a:picLocks noChangeAspect="1"/>
          </p:cNvPicPr>
          <p:nvPr/>
        </p:nvPicPr>
        <p:blipFill>
          <a:blip r:embed="rId8"/>
          <a:stretch>
            <a:fillRect/>
          </a:stretch>
        </p:blipFill>
        <p:spPr>
          <a:xfrm rot="212987">
            <a:off x="2937996" y="5673811"/>
            <a:ext cx="915716" cy="918018"/>
          </a:xfrm>
          <a:prstGeom prst="rect">
            <a:avLst/>
          </a:prstGeom>
        </p:spPr>
      </p:pic>
      <p:pic>
        <p:nvPicPr>
          <p:cNvPr id="29" name="Imagen 28"/>
          <p:cNvPicPr>
            <a:picLocks noChangeAspect="1"/>
          </p:cNvPicPr>
          <p:nvPr/>
        </p:nvPicPr>
        <p:blipFill>
          <a:blip r:embed="rId8"/>
          <a:stretch>
            <a:fillRect/>
          </a:stretch>
        </p:blipFill>
        <p:spPr>
          <a:xfrm rot="212987">
            <a:off x="850554" y="2207426"/>
            <a:ext cx="814865" cy="816913"/>
          </a:xfrm>
          <a:prstGeom prst="rect">
            <a:avLst/>
          </a:prstGeom>
        </p:spPr>
      </p:pic>
      <p:pic>
        <p:nvPicPr>
          <p:cNvPr id="30" name="Imagen 29"/>
          <p:cNvPicPr>
            <a:picLocks noChangeAspect="1"/>
          </p:cNvPicPr>
          <p:nvPr/>
        </p:nvPicPr>
        <p:blipFill>
          <a:blip r:embed="rId8"/>
          <a:stretch>
            <a:fillRect/>
          </a:stretch>
        </p:blipFill>
        <p:spPr>
          <a:xfrm rot="4066793">
            <a:off x="270969" y="504875"/>
            <a:ext cx="814865" cy="816913"/>
          </a:xfrm>
          <a:prstGeom prst="rect">
            <a:avLst/>
          </a:prstGeom>
        </p:spPr>
      </p:pic>
      <p:sp>
        <p:nvSpPr>
          <p:cNvPr id="5" name="Rectángulo 4"/>
          <p:cNvSpPr/>
          <p:nvPr/>
        </p:nvSpPr>
        <p:spPr>
          <a:xfrm>
            <a:off x="2421040" y="11842"/>
            <a:ext cx="3242106" cy="769441"/>
          </a:xfrm>
          <a:prstGeom prst="rect">
            <a:avLst/>
          </a:prstGeom>
        </p:spPr>
        <p:txBody>
          <a:bodyPr wrap="none">
            <a:spAutoFit/>
          </a:bodyPr>
          <a:lstStyle/>
          <a:p>
            <a:r>
              <a:rPr lang="es-ES" sz="4400" b="1" dirty="0">
                <a:ln w="0"/>
                <a:solidFill>
                  <a:schemeClr val="accent5">
                    <a:lumMod val="75000"/>
                  </a:schemeClr>
                </a:solidFill>
                <a:effectLst>
                  <a:outerShdw blurRad="38100" dist="19050" dir="2700000" algn="tl" rotWithShape="0">
                    <a:schemeClr val="dk1">
                      <a:alpha val="40000"/>
                    </a:schemeClr>
                  </a:outerShdw>
                </a:effectLst>
              </a:rPr>
              <a:t>EFECTIVIDAD</a:t>
            </a:r>
            <a:endParaRPr lang="es-DO" sz="4400" dirty="0">
              <a:solidFill>
                <a:schemeClr val="accent5">
                  <a:lumMod val="75000"/>
                </a:schemeClr>
              </a:solidFill>
            </a:endParaRPr>
          </a:p>
        </p:txBody>
      </p:sp>
      <p:sp>
        <p:nvSpPr>
          <p:cNvPr id="2" name="Rectángulo 1"/>
          <p:cNvSpPr/>
          <p:nvPr/>
        </p:nvSpPr>
        <p:spPr>
          <a:xfrm>
            <a:off x="2421041" y="596617"/>
            <a:ext cx="3257943" cy="461665"/>
          </a:xfrm>
          <a:prstGeom prst="rect">
            <a:avLst/>
          </a:prstGeom>
        </p:spPr>
        <p:txBody>
          <a:bodyPr wrap="none">
            <a:spAutoFit/>
          </a:bodyPr>
          <a:lstStyle/>
          <a:p>
            <a:r>
              <a:rPr lang="es-ES" sz="2400" b="1" dirty="0">
                <a:ln w="0"/>
                <a:solidFill>
                  <a:schemeClr val="accent5">
                    <a:lumMod val="75000"/>
                  </a:schemeClr>
                </a:solidFill>
                <a:effectLst>
                  <a:outerShdw blurRad="38100" dist="19050" dir="2700000" algn="tl" rotWithShape="0">
                    <a:schemeClr val="dk1">
                      <a:alpha val="40000"/>
                    </a:schemeClr>
                  </a:outerShdw>
                </a:effectLst>
              </a:rPr>
              <a:t>DEL MERCADO PÚBLICO</a:t>
            </a:r>
            <a:endParaRPr lang="es-DO" sz="2400" dirty="0">
              <a:solidFill>
                <a:schemeClr val="accent5">
                  <a:lumMod val="75000"/>
                </a:schemeClr>
              </a:solidFill>
            </a:endParaRPr>
          </a:p>
        </p:txBody>
      </p:sp>
      <p:sp>
        <p:nvSpPr>
          <p:cNvPr id="3" name="Rectángulo 2"/>
          <p:cNvSpPr/>
          <p:nvPr/>
        </p:nvSpPr>
        <p:spPr>
          <a:xfrm>
            <a:off x="5536941" y="114122"/>
            <a:ext cx="2079672" cy="1107996"/>
          </a:xfrm>
          <a:prstGeom prst="rect">
            <a:avLst/>
          </a:prstGeom>
        </p:spPr>
        <p:txBody>
          <a:bodyPr wrap="none">
            <a:spAutoFit/>
          </a:bodyPr>
          <a:lstStyle/>
          <a:p>
            <a:r>
              <a:rPr lang="es-ES" sz="6600" b="1" dirty="0">
                <a:ln w="0"/>
                <a:solidFill>
                  <a:schemeClr val="accent5">
                    <a:lumMod val="75000"/>
                  </a:schemeClr>
                </a:solidFill>
                <a:effectLst>
                  <a:outerShdw blurRad="38100" dist="19050" dir="2700000" algn="tl" rotWithShape="0">
                    <a:schemeClr val="dk1">
                      <a:alpha val="40000"/>
                    </a:schemeClr>
                  </a:outerShdw>
                </a:effectLst>
              </a:rPr>
              <a:t>PARA</a:t>
            </a:r>
            <a:endParaRPr lang="es-DO" sz="6600" dirty="0"/>
          </a:p>
        </p:txBody>
      </p:sp>
      <p:sp>
        <p:nvSpPr>
          <p:cNvPr id="4" name="Rectángulo 3"/>
          <p:cNvSpPr/>
          <p:nvPr/>
        </p:nvSpPr>
        <p:spPr>
          <a:xfrm>
            <a:off x="7515034" y="504283"/>
            <a:ext cx="3073727" cy="646331"/>
          </a:xfrm>
          <a:prstGeom prst="rect">
            <a:avLst/>
          </a:prstGeom>
        </p:spPr>
        <p:txBody>
          <a:bodyPr wrap="none">
            <a:spAutoFit/>
          </a:bodyPr>
          <a:lstStyle/>
          <a:p>
            <a:r>
              <a:rPr lang="es-ES" sz="3600" b="1" dirty="0">
                <a:ln w="0"/>
                <a:solidFill>
                  <a:schemeClr val="accent5">
                    <a:lumMod val="75000"/>
                  </a:schemeClr>
                </a:solidFill>
                <a:effectLst>
                  <a:outerShdw blurRad="38100" dist="19050" dir="2700000" algn="tl" rotWithShape="0">
                    <a:schemeClr val="dk1">
                      <a:alpha val="40000"/>
                    </a:schemeClr>
                  </a:outerShdw>
                </a:effectLst>
              </a:rPr>
              <a:t>PROVEEDORAS</a:t>
            </a:r>
            <a:endParaRPr lang="es-DO" sz="3600" dirty="0">
              <a:solidFill>
                <a:schemeClr val="accent5">
                  <a:lumMod val="75000"/>
                </a:schemeClr>
              </a:solidFill>
            </a:endParaRPr>
          </a:p>
        </p:txBody>
      </p:sp>
      <p:sp>
        <p:nvSpPr>
          <p:cNvPr id="7" name="Rectángulo 6"/>
          <p:cNvSpPr/>
          <p:nvPr/>
        </p:nvSpPr>
        <p:spPr>
          <a:xfrm>
            <a:off x="8724112" y="1058283"/>
            <a:ext cx="3305071" cy="4247317"/>
          </a:xfrm>
          <a:prstGeom prst="rect">
            <a:avLst/>
          </a:prstGeom>
        </p:spPr>
        <p:txBody>
          <a:bodyPr wrap="square">
            <a:spAutoFit/>
          </a:bodyPr>
          <a:lstStyle/>
          <a:p>
            <a:pPr algn="just"/>
            <a:r>
              <a:rPr lang="es-DO" spc="5" dirty="0">
                <a:latin typeface="Arial" panose="020B0604020202020204" pitchFamily="34" charset="0"/>
                <a:ea typeface="Times New Roman" panose="02020603050405020304" pitchFamily="18" charset="0"/>
                <a:cs typeface="Times New Roman" panose="02020603050405020304" pitchFamily="18" charset="0"/>
              </a:rPr>
              <a:t>En una encuesta practicada por la Dirección General de Contrataciones Públicas en mayo de 2015, respondida por 577 mujeres, de </a:t>
            </a:r>
            <a:r>
              <a:rPr lang="es-DO" spc="5" dirty="0" smtClean="0">
                <a:latin typeface="Arial" panose="020B0604020202020204" pitchFamily="34" charset="0"/>
                <a:ea typeface="Times New Roman" panose="02020603050405020304" pitchFamily="18" charset="0"/>
                <a:cs typeface="Times New Roman" panose="02020603050405020304" pitchFamily="18" charset="0"/>
              </a:rPr>
              <a:t>éstas </a:t>
            </a:r>
            <a:r>
              <a:rPr lang="es-DO" spc="5" dirty="0">
                <a:latin typeface="Arial" panose="020B0604020202020204" pitchFamily="34" charset="0"/>
                <a:ea typeface="Times New Roman" panose="02020603050405020304" pitchFamily="18" charset="0"/>
                <a:cs typeface="Times New Roman" panose="02020603050405020304" pitchFamily="18" charset="0"/>
              </a:rPr>
              <a:t>el 89% dijo estar inscrita en el Registro de Proveedores del </a:t>
            </a:r>
            <a:r>
              <a:rPr lang="es-DO" spc="5" dirty="0" smtClean="0">
                <a:latin typeface="Arial" panose="020B0604020202020204" pitchFamily="34" charset="0"/>
                <a:ea typeface="Times New Roman" panose="02020603050405020304" pitchFamily="18" charset="0"/>
                <a:cs typeface="Times New Roman" panose="02020603050405020304" pitchFamily="18" charset="0"/>
              </a:rPr>
              <a:t>Estado. </a:t>
            </a:r>
            <a:r>
              <a:rPr lang="es-DO" spc="5" dirty="0" smtClean="0">
                <a:solidFill>
                  <a:srgbClr val="FF00FF"/>
                </a:solidFill>
                <a:latin typeface="Arial" panose="020B0604020202020204" pitchFamily="34" charset="0"/>
                <a:ea typeface="Times New Roman" panose="02020603050405020304" pitchFamily="18" charset="0"/>
                <a:cs typeface="Times New Roman" panose="02020603050405020304" pitchFamily="18" charset="0"/>
              </a:rPr>
              <a:t>Del 89% de inscritas,</a:t>
            </a:r>
            <a:r>
              <a:rPr lang="es-DO" b="1" spc="5" dirty="0" smtClean="0">
                <a:solidFill>
                  <a:srgbClr val="FF00FF"/>
                </a:solidFill>
                <a:latin typeface="Arial" panose="020B0604020202020204" pitchFamily="34" charset="0"/>
                <a:ea typeface="Times New Roman" panose="02020603050405020304" pitchFamily="18" charset="0"/>
                <a:cs typeface="Times New Roman" panose="02020603050405020304" pitchFamily="18" charset="0"/>
              </a:rPr>
              <a:t> </a:t>
            </a:r>
            <a:r>
              <a:rPr lang="es-DO" b="1" spc="5" dirty="0" smtClean="0">
                <a:solidFill>
                  <a:srgbClr val="CC3399"/>
                </a:solidFill>
                <a:latin typeface="Arial" panose="020B0604020202020204" pitchFamily="34" charset="0"/>
                <a:ea typeface="Times New Roman" panose="02020603050405020304" pitchFamily="18" charset="0"/>
                <a:cs typeface="Times New Roman" panose="02020603050405020304" pitchFamily="18" charset="0"/>
              </a:rPr>
              <a:t> </a:t>
            </a:r>
            <a:r>
              <a:rPr lang="es-DO" b="1" spc="5" dirty="0">
                <a:solidFill>
                  <a:srgbClr val="CC3399"/>
                </a:solidFill>
                <a:latin typeface="Arial" panose="020B0604020202020204" pitchFamily="34" charset="0"/>
                <a:ea typeface="Times New Roman" panose="02020603050405020304" pitchFamily="18" charset="0"/>
                <a:cs typeface="Times New Roman" panose="02020603050405020304" pitchFamily="18" charset="0"/>
              </a:rPr>
              <a:t>53% dijo haber participado en algún proceso de compras.  Del 53</a:t>
            </a:r>
            <a:r>
              <a:rPr lang="es-DO" b="1" spc="5" dirty="0" smtClean="0">
                <a:solidFill>
                  <a:srgbClr val="CC3399"/>
                </a:solidFill>
                <a:latin typeface="Arial" panose="020B0604020202020204" pitchFamily="34" charset="0"/>
                <a:ea typeface="Times New Roman" panose="02020603050405020304" pitchFamily="18" charset="0"/>
                <a:cs typeface="Times New Roman" panose="02020603050405020304" pitchFamily="18" charset="0"/>
              </a:rPr>
              <a:t>% que participó, </a:t>
            </a:r>
            <a:r>
              <a:rPr lang="es-DO" b="1" spc="5" dirty="0">
                <a:solidFill>
                  <a:srgbClr val="CC3399"/>
                </a:solidFill>
                <a:latin typeface="Arial" panose="020B0604020202020204" pitchFamily="34" charset="0"/>
                <a:ea typeface="Times New Roman" panose="02020603050405020304" pitchFamily="18" charset="0"/>
                <a:cs typeface="Times New Roman" panose="02020603050405020304" pitchFamily="18" charset="0"/>
              </a:rPr>
              <a:t>el 27% dijo haber sido adjudicada.  </a:t>
            </a:r>
            <a:r>
              <a:rPr lang="es-DO" spc="5" dirty="0">
                <a:latin typeface="Arial" panose="020B0604020202020204" pitchFamily="34" charset="0"/>
                <a:ea typeface="Times New Roman" panose="02020603050405020304" pitchFamily="18" charset="0"/>
                <a:cs typeface="Times New Roman" panose="02020603050405020304" pitchFamily="18" charset="0"/>
              </a:rPr>
              <a:t>Lo que confirma la efectividad del mercado público.</a:t>
            </a:r>
          </a:p>
        </p:txBody>
      </p:sp>
      <p:grpSp>
        <p:nvGrpSpPr>
          <p:cNvPr id="14" name="Group 6"/>
          <p:cNvGrpSpPr/>
          <p:nvPr/>
        </p:nvGrpSpPr>
        <p:grpSpPr>
          <a:xfrm>
            <a:off x="2179485" y="1472398"/>
            <a:ext cx="6544628" cy="3822384"/>
            <a:chOff x="0" y="0"/>
            <a:chExt cx="6519863" cy="3814763"/>
          </a:xfrm>
        </p:grpSpPr>
        <p:graphicFrame>
          <p:nvGraphicFramePr>
            <p:cNvPr id="15" name="Chart 4"/>
            <p:cNvGraphicFramePr/>
            <p:nvPr>
              <p:extLst/>
            </p:nvPr>
          </p:nvGraphicFramePr>
          <p:xfrm>
            <a:off x="0" y="0"/>
            <a:ext cx="6519863" cy="3814763"/>
          </p:xfrm>
          <a:graphic>
            <a:graphicData uri="http://schemas.openxmlformats.org/drawingml/2006/chart">
              <c:chart xmlns:c="http://schemas.openxmlformats.org/drawingml/2006/chart" xmlns:r="http://schemas.openxmlformats.org/officeDocument/2006/relationships" r:id="rId9"/>
            </a:graphicData>
          </a:graphic>
        </p:graphicFrame>
        <p:sp>
          <p:nvSpPr>
            <p:cNvPr id="16" name="Rectangle 5"/>
            <p:cNvSpPr/>
            <p:nvPr/>
          </p:nvSpPr>
          <p:spPr>
            <a:xfrm>
              <a:off x="1542592" y="3568949"/>
              <a:ext cx="80211" cy="75197"/>
            </a:xfrm>
            <a:prstGeom prst="rect">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es-DO">
                <a:solidFill>
                  <a:schemeClr val="accent6">
                    <a:lumMod val="40000"/>
                    <a:lumOff val="60000"/>
                  </a:schemeClr>
                </a:solidFill>
              </a:endParaRPr>
            </a:p>
          </p:txBody>
        </p:sp>
      </p:grpSp>
      <p:pic>
        <p:nvPicPr>
          <p:cNvPr id="12" name="Imagen 11"/>
          <p:cNvPicPr>
            <a:picLocks noChangeAspect="1"/>
          </p:cNvPicPr>
          <p:nvPr/>
        </p:nvPicPr>
        <p:blipFill>
          <a:blip r:embed="rId8"/>
          <a:stretch>
            <a:fillRect/>
          </a:stretch>
        </p:blipFill>
        <p:spPr>
          <a:xfrm rot="212987">
            <a:off x="10220157" y="88484"/>
            <a:ext cx="737209" cy="739062"/>
          </a:xfrm>
          <a:prstGeom prst="rect">
            <a:avLst/>
          </a:prstGeom>
        </p:spPr>
      </p:pic>
    </p:spTree>
    <p:extLst>
      <p:ext uri="{BB962C8B-B14F-4D97-AF65-F5344CB8AC3E}">
        <p14:creationId xmlns:p14="http://schemas.microsoft.com/office/powerpoint/2010/main" val="230910524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descr="http://www.centremandala.com/images/arbol.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49455"/>
          <a:stretch/>
        </p:blipFill>
        <p:spPr bwMode="auto">
          <a:xfrm>
            <a:off x="72724" y="480431"/>
            <a:ext cx="3246929" cy="6423809"/>
          </a:xfrm>
          <a:prstGeom prst="rect">
            <a:avLst/>
          </a:prstGeom>
          <a:noFill/>
          <a:extLst>
            <a:ext uri="{909E8E84-426E-40DD-AFC4-6F175D3DCCD1}">
              <a14:hiddenFill xmlns:a14="http://schemas.microsoft.com/office/drawing/2010/main">
                <a:solidFill>
                  <a:srgbClr val="FFFFFF"/>
                </a:solidFill>
              </a14:hiddenFill>
            </a:ext>
          </a:extLst>
        </p:spPr>
      </p:pic>
      <p:pic>
        <p:nvPicPr>
          <p:cNvPr id="8" name="Imagen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59599" y="5646343"/>
            <a:ext cx="1826827" cy="1027590"/>
          </a:xfrm>
          <a:prstGeom prst="rect">
            <a:avLst/>
          </a:prstGeom>
        </p:spPr>
      </p:pic>
      <p:pic>
        <p:nvPicPr>
          <p:cNvPr id="13" name="Imagen 12"/>
          <p:cNvPicPr>
            <a:picLocks noChangeAspect="1"/>
          </p:cNvPicPr>
          <p:nvPr/>
        </p:nvPicPr>
        <p:blipFill rotWithShape="1">
          <a:blip r:embed="rId4" cstate="print">
            <a:extLst>
              <a:ext uri="{28A0092B-C50C-407E-A947-70E740481C1C}">
                <a14:useLocalDpi xmlns:a14="http://schemas.microsoft.com/office/drawing/2010/main" val="0"/>
              </a:ext>
            </a:extLst>
          </a:blip>
          <a:srcRect l="30660"/>
          <a:stretch/>
        </p:blipFill>
        <p:spPr>
          <a:xfrm>
            <a:off x="7525329" y="5649945"/>
            <a:ext cx="1198784" cy="1036420"/>
          </a:xfrm>
          <a:prstGeom prst="rect">
            <a:avLst/>
          </a:prstGeom>
          <a:ln>
            <a:noFill/>
          </a:ln>
          <a:effectLst/>
        </p:spPr>
      </p:pic>
      <p:pic>
        <p:nvPicPr>
          <p:cNvPr id="14" name="Imagen 13"/>
          <p:cNvPicPr>
            <a:picLocks noChangeAspect="1"/>
          </p:cNvPicPr>
          <p:nvPr/>
        </p:nvPicPr>
        <p:blipFill rotWithShape="1">
          <a:blip r:embed="rId5" cstate="print">
            <a:extLst>
              <a:ext uri="{28A0092B-C50C-407E-A947-70E740481C1C}">
                <a14:useLocalDpi xmlns:a14="http://schemas.microsoft.com/office/drawing/2010/main" val="0"/>
              </a:ext>
            </a:extLst>
          </a:blip>
          <a:srcRect l="38958"/>
          <a:stretch/>
        </p:blipFill>
        <p:spPr>
          <a:xfrm>
            <a:off x="10830121" y="5658775"/>
            <a:ext cx="1080647" cy="1027590"/>
          </a:xfrm>
          <a:prstGeom prst="rect">
            <a:avLst/>
          </a:prstGeom>
        </p:spPr>
      </p:pic>
      <p:pic>
        <p:nvPicPr>
          <p:cNvPr id="17" name="Imagen 16"/>
          <p:cNvPicPr>
            <a:picLocks noChangeAspect="1"/>
          </p:cNvPicPr>
          <p:nvPr/>
        </p:nvPicPr>
        <p:blipFill rotWithShape="1">
          <a:blip r:embed="rId6" cstate="print">
            <a:extLst>
              <a:ext uri="{28A0092B-C50C-407E-A947-70E740481C1C}">
                <a14:useLocalDpi xmlns:a14="http://schemas.microsoft.com/office/drawing/2010/main" val="0"/>
              </a:ext>
            </a:extLst>
          </a:blip>
          <a:srcRect l="4449" r="29372"/>
          <a:stretch/>
        </p:blipFill>
        <p:spPr>
          <a:xfrm>
            <a:off x="6229757" y="5649945"/>
            <a:ext cx="1219371" cy="1036420"/>
          </a:xfrm>
          <a:prstGeom prst="rect">
            <a:avLst/>
          </a:prstGeom>
          <a:ln>
            <a:noFill/>
          </a:ln>
          <a:effectLst/>
        </p:spPr>
      </p:pic>
      <p:pic>
        <p:nvPicPr>
          <p:cNvPr id="18" name="Imagen 1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810774" y="5646343"/>
            <a:ext cx="1932687" cy="1040022"/>
          </a:xfrm>
          <a:prstGeom prst="rect">
            <a:avLst/>
          </a:prstGeom>
        </p:spPr>
      </p:pic>
      <p:sp>
        <p:nvSpPr>
          <p:cNvPr id="2" name="CuadroTexto 1"/>
          <p:cNvSpPr txBox="1"/>
          <p:nvPr/>
        </p:nvSpPr>
        <p:spPr>
          <a:xfrm>
            <a:off x="2589912" y="1298578"/>
            <a:ext cx="7279689" cy="369332"/>
          </a:xfrm>
          <a:prstGeom prst="rect">
            <a:avLst/>
          </a:prstGeom>
          <a:noFill/>
        </p:spPr>
        <p:txBody>
          <a:bodyPr wrap="square" rtlCol="0">
            <a:spAutoFit/>
          </a:bodyPr>
          <a:lstStyle/>
          <a:p>
            <a:pPr algn="ctr"/>
            <a:r>
              <a:rPr lang="es-DO" b="1" dirty="0"/>
              <a:t>Incremento en el registro de Proveedoras del Estado</a:t>
            </a:r>
          </a:p>
        </p:txBody>
      </p:sp>
      <p:sp>
        <p:nvSpPr>
          <p:cNvPr id="3" name="Rectángulo 2"/>
          <p:cNvSpPr/>
          <p:nvPr/>
        </p:nvSpPr>
        <p:spPr>
          <a:xfrm>
            <a:off x="8720371" y="1317693"/>
            <a:ext cx="3359029" cy="4247317"/>
          </a:xfrm>
          <a:prstGeom prst="rect">
            <a:avLst/>
          </a:prstGeom>
        </p:spPr>
        <p:txBody>
          <a:bodyPr wrap="square">
            <a:spAutoFit/>
          </a:bodyPr>
          <a:lstStyle/>
          <a:p>
            <a:pPr algn="just"/>
            <a:r>
              <a:rPr lang="es-DO" dirty="0">
                <a:latin typeface="Arial" panose="020B0604020202020204" pitchFamily="34" charset="0"/>
                <a:ea typeface="Calibri" panose="020F0502020204030204" pitchFamily="34" charset="0"/>
                <a:cs typeface="Arial" panose="020B0604020202020204" pitchFamily="34" charset="0"/>
              </a:rPr>
              <a:t>El Registro de Proveedores del género “Femenino” </a:t>
            </a:r>
            <a:r>
              <a:rPr lang="es-DO" b="1" dirty="0">
                <a:solidFill>
                  <a:srgbClr val="CC3399"/>
                </a:solidFill>
                <a:latin typeface="Arial" panose="020B0604020202020204" pitchFamily="34" charset="0"/>
                <a:ea typeface="Calibri" panose="020F0502020204030204" pitchFamily="34" charset="0"/>
                <a:cs typeface="Arial" panose="020B0604020202020204" pitchFamily="34" charset="0"/>
              </a:rPr>
              <a:t>ha experimentado un aumento de </a:t>
            </a:r>
            <a:r>
              <a:rPr lang="es-DO" b="1" u="sng" dirty="0" smtClean="0">
                <a:solidFill>
                  <a:srgbClr val="CC3399"/>
                </a:solidFill>
                <a:latin typeface="Arial" panose="020B0604020202020204" pitchFamily="34" charset="0"/>
                <a:ea typeface="Calibri" panose="020F0502020204030204" pitchFamily="34" charset="0"/>
                <a:cs typeface="Arial" panose="020B0604020202020204" pitchFamily="34" charset="0"/>
              </a:rPr>
              <a:t>9,517 </a:t>
            </a:r>
            <a:r>
              <a:rPr lang="es-DO" b="1" u="sng" dirty="0">
                <a:solidFill>
                  <a:srgbClr val="CC3399"/>
                </a:solidFill>
                <a:latin typeface="Arial" panose="020B0604020202020204" pitchFamily="34" charset="0"/>
                <a:ea typeface="Calibri" panose="020F0502020204030204" pitchFamily="34" charset="0"/>
                <a:cs typeface="Arial" panose="020B0604020202020204" pitchFamily="34" charset="0"/>
              </a:rPr>
              <a:t>nuevas proveedoras</a:t>
            </a:r>
            <a:r>
              <a:rPr lang="es-DO" b="1" dirty="0">
                <a:solidFill>
                  <a:srgbClr val="CC3399"/>
                </a:solidFill>
                <a:latin typeface="Arial" panose="020B0604020202020204" pitchFamily="34" charset="0"/>
                <a:ea typeface="Calibri" panose="020F0502020204030204" pitchFamily="34" charset="0"/>
                <a:cs typeface="Arial" panose="020B0604020202020204" pitchFamily="34" charset="0"/>
              </a:rPr>
              <a:t> en los treinta y seis meses</a:t>
            </a:r>
            <a:r>
              <a:rPr lang="es-DO" dirty="0">
                <a:latin typeface="Arial" panose="020B0604020202020204" pitchFamily="34" charset="0"/>
                <a:ea typeface="Calibri" panose="020F0502020204030204" pitchFamily="34" charset="0"/>
                <a:cs typeface="Arial" panose="020B0604020202020204" pitchFamily="34" charset="0"/>
              </a:rPr>
              <a:t> (</a:t>
            </a:r>
            <a:r>
              <a:rPr lang="es-DO" dirty="0" smtClean="0">
                <a:latin typeface="Arial" panose="020B0604020202020204" pitchFamily="34" charset="0"/>
                <a:ea typeface="Calibri" panose="020F0502020204030204" pitchFamily="34" charset="0"/>
                <a:cs typeface="Arial" panose="020B0604020202020204" pitchFamily="34" charset="0"/>
              </a:rPr>
              <a:t>37 </a:t>
            </a:r>
            <a:r>
              <a:rPr lang="es-DO" dirty="0">
                <a:latin typeface="Arial" panose="020B0604020202020204" pitchFamily="34" charset="0"/>
                <a:ea typeface="Calibri" panose="020F0502020204030204" pitchFamily="34" charset="0"/>
                <a:cs typeface="Arial" panose="020B0604020202020204" pitchFamily="34" charset="0"/>
              </a:rPr>
              <a:t>meses) de gestión, para alcanzar un </a:t>
            </a:r>
            <a:r>
              <a:rPr lang="es-DO" b="1" dirty="0">
                <a:solidFill>
                  <a:srgbClr val="CC3399"/>
                </a:solidFill>
                <a:latin typeface="Arial" panose="020B0604020202020204" pitchFamily="34" charset="0"/>
                <a:ea typeface="Calibri" panose="020F0502020204030204" pitchFamily="34" charset="0"/>
                <a:cs typeface="Arial" panose="020B0604020202020204" pitchFamily="34" charset="0"/>
              </a:rPr>
              <a:t>incremento porcentual de un 329%; </a:t>
            </a:r>
            <a:r>
              <a:rPr lang="es-DO" dirty="0">
                <a:latin typeface="Arial" panose="020B0604020202020204" pitchFamily="34" charset="0"/>
                <a:ea typeface="Calibri" panose="020F0502020204030204" pitchFamily="34" charset="0"/>
                <a:cs typeface="Arial" panose="020B0604020202020204" pitchFamily="34" charset="0"/>
              </a:rPr>
              <a:t>pasando de tener 2,873 proveedoras inscritas desde el 2005 hasta finales de agosto del 2012 a tener </a:t>
            </a:r>
            <a:r>
              <a:rPr lang="es-DO" dirty="0" smtClean="0">
                <a:latin typeface="Arial" panose="020B0604020202020204" pitchFamily="34" charset="0"/>
                <a:ea typeface="Calibri" panose="020F0502020204030204" pitchFamily="34" charset="0"/>
                <a:cs typeface="Arial" panose="020B0604020202020204" pitchFamily="34" charset="0"/>
              </a:rPr>
              <a:t>12,390 </a:t>
            </a:r>
            <a:r>
              <a:rPr lang="es-DO" dirty="0">
                <a:latin typeface="Arial" panose="020B0604020202020204" pitchFamily="34" charset="0"/>
                <a:ea typeface="Calibri" panose="020F0502020204030204" pitchFamily="34" charset="0"/>
                <a:cs typeface="Arial" panose="020B0604020202020204" pitchFamily="34" charset="0"/>
              </a:rPr>
              <a:t>proveedoras inscritas desde septiembre del 2012 hasta </a:t>
            </a:r>
            <a:r>
              <a:rPr lang="es-DO" dirty="0" smtClean="0">
                <a:latin typeface="Arial" panose="020B0604020202020204" pitchFamily="34" charset="0"/>
                <a:ea typeface="Calibri" panose="020F0502020204030204" pitchFamily="34" charset="0"/>
                <a:cs typeface="Arial" panose="020B0604020202020204" pitchFamily="34" charset="0"/>
              </a:rPr>
              <a:t>septiembre 2015.</a:t>
            </a:r>
            <a:endParaRPr lang="es-DO" dirty="0">
              <a:latin typeface="Arial" panose="020B0604020202020204" pitchFamily="34" charset="0"/>
              <a:cs typeface="Arial" panose="020B0604020202020204" pitchFamily="34" charset="0"/>
            </a:endParaRPr>
          </a:p>
        </p:txBody>
      </p:sp>
      <p:pic>
        <p:nvPicPr>
          <p:cNvPr id="19" name="Imagen 18"/>
          <p:cNvPicPr>
            <a:picLocks noChangeAspect="1"/>
          </p:cNvPicPr>
          <p:nvPr/>
        </p:nvPicPr>
        <p:blipFill>
          <a:blip r:embed="rId8"/>
          <a:stretch>
            <a:fillRect/>
          </a:stretch>
        </p:blipFill>
        <p:spPr>
          <a:xfrm rot="212987">
            <a:off x="2937996" y="5673811"/>
            <a:ext cx="915716" cy="918018"/>
          </a:xfrm>
          <a:prstGeom prst="rect">
            <a:avLst/>
          </a:prstGeom>
        </p:spPr>
      </p:pic>
      <p:pic>
        <p:nvPicPr>
          <p:cNvPr id="20" name="Imagen 19"/>
          <p:cNvPicPr>
            <a:picLocks noChangeAspect="1"/>
          </p:cNvPicPr>
          <p:nvPr/>
        </p:nvPicPr>
        <p:blipFill>
          <a:blip r:embed="rId8"/>
          <a:stretch>
            <a:fillRect/>
          </a:stretch>
        </p:blipFill>
        <p:spPr>
          <a:xfrm rot="212987">
            <a:off x="850554" y="2207426"/>
            <a:ext cx="814865" cy="816913"/>
          </a:xfrm>
          <a:prstGeom prst="rect">
            <a:avLst/>
          </a:prstGeom>
        </p:spPr>
      </p:pic>
      <p:pic>
        <p:nvPicPr>
          <p:cNvPr id="21" name="Imagen 20"/>
          <p:cNvPicPr>
            <a:picLocks noChangeAspect="1"/>
          </p:cNvPicPr>
          <p:nvPr/>
        </p:nvPicPr>
        <p:blipFill>
          <a:blip r:embed="rId8"/>
          <a:stretch>
            <a:fillRect/>
          </a:stretch>
        </p:blipFill>
        <p:spPr>
          <a:xfrm rot="4066793">
            <a:off x="270969" y="504875"/>
            <a:ext cx="814865" cy="816913"/>
          </a:xfrm>
          <a:prstGeom prst="rect">
            <a:avLst/>
          </a:prstGeom>
        </p:spPr>
      </p:pic>
      <p:sp>
        <p:nvSpPr>
          <p:cNvPr id="22" name="Rectángulo 21"/>
          <p:cNvSpPr/>
          <p:nvPr/>
        </p:nvSpPr>
        <p:spPr>
          <a:xfrm>
            <a:off x="2946962" y="130127"/>
            <a:ext cx="2578655" cy="769441"/>
          </a:xfrm>
          <a:prstGeom prst="rect">
            <a:avLst/>
          </a:prstGeom>
        </p:spPr>
        <p:txBody>
          <a:bodyPr wrap="none">
            <a:spAutoFit/>
          </a:bodyPr>
          <a:lstStyle/>
          <a:p>
            <a:r>
              <a:rPr lang="es-ES" sz="4400" b="1" dirty="0" smtClean="0">
                <a:ln w="0"/>
                <a:solidFill>
                  <a:schemeClr val="accent5">
                    <a:lumMod val="75000"/>
                  </a:schemeClr>
                </a:solidFill>
                <a:effectLst>
                  <a:outerShdw blurRad="38100" dist="19050" dir="2700000" algn="tl" rotWithShape="0">
                    <a:schemeClr val="dk1">
                      <a:alpha val="40000"/>
                    </a:schemeClr>
                  </a:outerShdw>
                </a:effectLst>
              </a:rPr>
              <a:t>COMPRAS</a:t>
            </a:r>
            <a:endParaRPr lang="es-DO" sz="4400" dirty="0">
              <a:solidFill>
                <a:schemeClr val="accent5">
                  <a:lumMod val="75000"/>
                </a:schemeClr>
              </a:solidFill>
            </a:endParaRPr>
          </a:p>
        </p:txBody>
      </p:sp>
      <p:sp>
        <p:nvSpPr>
          <p:cNvPr id="23" name="Rectángulo 22"/>
          <p:cNvSpPr/>
          <p:nvPr/>
        </p:nvSpPr>
        <p:spPr>
          <a:xfrm>
            <a:off x="2946963" y="714902"/>
            <a:ext cx="3257943" cy="461665"/>
          </a:xfrm>
          <a:prstGeom prst="rect">
            <a:avLst/>
          </a:prstGeom>
        </p:spPr>
        <p:txBody>
          <a:bodyPr wrap="none">
            <a:spAutoFit/>
          </a:bodyPr>
          <a:lstStyle/>
          <a:p>
            <a:r>
              <a:rPr lang="es-ES" sz="2400" b="1" dirty="0">
                <a:ln w="0"/>
                <a:solidFill>
                  <a:schemeClr val="accent5">
                    <a:lumMod val="75000"/>
                  </a:schemeClr>
                </a:solidFill>
                <a:effectLst>
                  <a:outerShdw blurRad="38100" dist="19050" dir="2700000" algn="tl" rotWithShape="0">
                    <a:schemeClr val="dk1">
                      <a:alpha val="40000"/>
                    </a:schemeClr>
                  </a:outerShdw>
                </a:effectLst>
              </a:rPr>
              <a:t>DEL MERCADO PÚBLICO</a:t>
            </a:r>
            <a:endParaRPr lang="es-DO" sz="2400" dirty="0">
              <a:solidFill>
                <a:schemeClr val="accent5">
                  <a:lumMod val="75000"/>
                </a:schemeClr>
              </a:solidFill>
            </a:endParaRPr>
          </a:p>
        </p:txBody>
      </p:sp>
      <p:sp>
        <p:nvSpPr>
          <p:cNvPr id="24" name="Rectángulo 23"/>
          <p:cNvSpPr/>
          <p:nvPr/>
        </p:nvSpPr>
        <p:spPr>
          <a:xfrm>
            <a:off x="6062863" y="232407"/>
            <a:ext cx="697627" cy="1107996"/>
          </a:xfrm>
          <a:prstGeom prst="rect">
            <a:avLst/>
          </a:prstGeom>
        </p:spPr>
        <p:txBody>
          <a:bodyPr wrap="none">
            <a:spAutoFit/>
          </a:bodyPr>
          <a:lstStyle/>
          <a:p>
            <a:r>
              <a:rPr lang="es-ES" sz="6600" b="1" dirty="0" smtClean="0">
                <a:ln w="0"/>
                <a:solidFill>
                  <a:schemeClr val="accent5">
                    <a:lumMod val="75000"/>
                  </a:schemeClr>
                </a:solidFill>
                <a:effectLst>
                  <a:outerShdw blurRad="38100" dist="19050" dir="2700000" algn="tl" rotWithShape="0">
                    <a:schemeClr val="dk1">
                      <a:alpha val="40000"/>
                    </a:schemeClr>
                  </a:outerShdw>
                </a:effectLst>
              </a:rPr>
              <a:t>A</a:t>
            </a:r>
            <a:endParaRPr lang="es-DO" sz="6600" dirty="0"/>
          </a:p>
        </p:txBody>
      </p:sp>
      <p:sp>
        <p:nvSpPr>
          <p:cNvPr id="25" name="Rectángulo 24"/>
          <p:cNvSpPr/>
          <p:nvPr/>
        </p:nvSpPr>
        <p:spPr>
          <a:xfrm>
            <a:off x="6649252" y="583221"/>
            <a:ext cx="3073727" cy="646331"/>
          </a:xfrm>
          <a:prstGeom prst="rect">
            <a:avLst/>
          </a:prstGeom>
        </p:spPr>
        <p:txBody>
          <a:bodyPr wrap="none">
            <a:spAutoFit/>
          </a:bodyPr>
          <a:lstStyle/>
          <a:p>
            <a:r>
              <a:rPr lang="es-ES" sz="3600" b="1" dirty="0">
                <a:ln w="0"/>
                <a:solidFill>
                  <a:schemeClr val="accent5">
                    <a:lumMod val="75000"/>
                  </a:schemeClr>
                </a:solidFill>
                <a:effectLst>
                  <a:outerShdw blurRad="38100" dist="19050" dir="2700000" algn="tl" rotWithShape="0">
                    <a:schemeClr val="dk1">
                      <a:alpha val="40000"/>
                    </a:schemeClr>
                  </a:outerShdw>
                </a:effectLst>
              </a:rPr>
              <a:t>PROVEEDORAS</a:t>
            </a:r>
            <a:endParaRPr lang="es-DO" sz="3600" dirty="0">
              <a:solidFill>
                <a:schemeClr val="accent5">
                  <a:lumMod val="75000"/>
                </a:schemeClr>
              </a:solidFill>
            </a:endParaRPr>
          </a:p>
        </p:txBody>
      </p:sp>
      <p:pic>
        <p:nvPicPr>
          <p:cNvPr id="26" name="Imagen 25"/>
          <p:cNvPicPr>
            <a:picLocks noChangeAspect="1"/>
          </p:cNvPicPr>
          <p:nvPr/>
        </p:nvPicPr>
        <p:blipFill>
          <a:blip r:embed="rId8"/>
          <a:stretch>
            <a:fillRect/>
          </a:stretch>
        </p:blipFill>
        <p:spPr>
          <a:xfrm rot="212987">
            <a:off x="9594947" y="229087"/>
            <a:ext cx="737209" cy="739062"/>
          </a:xfrm>
          <a:prstGeom prst="rect">
            <a:avLst/>
          </a:prstGeom>
        </p:spPr>
      </p:pic>
      <p:graphicFrame>
        <p:nvGraphicFramePr>
          <p:cNvPr id="27" name="12 Gráfico"/>
          <p:cNvGraphicFramePr>
            <a:graphicFrameLocks/>
          </p:cNvGraphicFramePr>
          <p:nvPr>
            <p:extLst/>
          </p:nvPr>
        </p:nvGraphicFramePr>
        <p:xfrm>
          <a:off x="2365830" y="1667910"/>
          <a:ext cx="6354542" cy="38971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48396910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2" descr="http://www.centremandala.com/images/arbol.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49455"/>
          <a:stretch/>
        </p:blipFill>
        <p:spPr bwMode="auto">
          <a:xfrm>
            <a:off x="72724" y="480431"/>
            <a:ext cx="3246929" cy="6423809"/>
          </a:xfrm>
          <a:prstGeom prst="rect">
            <a:avLst/>
          </a:prstGeom>
          <a:noFill/>
          <a:extLst>
            <a:ext uri="{909E8E84-426E-40DD-AFC4-6F175D3DCCD1}">
              <a14:hiddenFill xmlns:a14="http://schemas.microsoft.com/office/drawing/2010/main">
                <a:solidFill>
                  <a:srgbClr val="FFFFFF"/>
                </a:solidFill>
              </a14:hiddenFill>
            </a:ext>
          </a:extLst>
        </p:spPr>
      </p:pic>
      <p:pic>
        <p:nvPicPr>
          <p:cNvPr id="20" name="Imagen 1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59599" y="5646343"/>
            <a:ext cx="1826827" cy="1027590"/>
          </a:xfrm>
          <a:prstGeom prst="rect">
            <a:avLst/>
          </a:prstGeom>
        </p:spPr>
      </p:pic>
      <p:pic>
        <p:nvPicPr>
          <p:cNvPr id="21" name="Imagen 20"/>
          <p:cNvPicPr>
            <a:picLocks noChangeAspect="1"/>
          </p:cNvPicPr>
          <p:nvPr/>
        </p:nvPicPr>
        <p:blipFill rotWithShape="1">
          <a:blip r:embed="rId4" cstate="print">
            <a:extLst>
              <a:ext uri="{28A0092B-C50C-407E-A947-70E740481C1C}">
                <a14:useLocalDpi xmlns:a14="http://schemas.microsoft.com/office/drawing/2010/main" val="0"/>
              </a:ext>
            </a:extLst>
          </a:blip>
          <a:srcRect l="30660"/>
          <a:stretch/>
        </p:blipFill>
        <p:spPr>
          <a:xfrm>
            <a:off x="7525329" y="5649945"/>
            <a:ext cx="1198784" cy="1036420"/>
          </a:xfrm>
          <a:prstGeom prst="rect">
            <a:avLst/>
          </a:prstGeom>
          <a:ln>
            <a:noFill/>
          </a:ln>
          <a:effectLst/>
        </p:spPr>
      </p:pic>
      <p:pic>
        <p:nvPicPr>
          <p:cNvPr id="22" name="Imagen 21"/>
          <p:cNvPicPr>
            <a:picLocks noChangeAspect="1"/>
          </p:cNvPicPr>
          <p:nvPr/>
        </p:nvPicPr>
        <p:blipFill rotWithShape="1">
          <a:blip r:embed="rId5" cstate="print">
            <a:extLst>
              <a:ext uri="{28A0092B-C50C-407E-A947-70E740481C1C}">
                <a14:useLocalDpi xmlns:a14="http://schemas.microsoft.com/office/drawing/2010/main" val="0"/>
              </a:ext>
            </a:extLst>
          </a:blip>
          <a:srcRect l="38958"/>
          <a:stretch/>
        </p:blipFill>
        <p:spPr>
          <a:xfrm>
            <a:off x="10830121" y="5658775"/>
            <a:ext cx="1080647" cy="1027590"/>
          </a:xfrm>
          <a:prstGeom prst="rect">
            <a:avLst/>
          </a:prstGeom>
        </p:spPr>
      </p:pic>
      <p:pic>
        <p:nvPicPr>
          <p:cNvPr id="23" name="Imagen 22"/>
          <p:cNvPicPr>
            <a:picLocks noChangeAspect="1"/>
          </p:cNvPicPr>
          <p:nvPr/>
        </p:nvPicPr>
        <p:blipFill rotWithShape="1">
          <a:blip r:embed="rId6" cstate="print">
            <a:extLst>
              <a:ext uri="{28A0092B-C50C-407E-A947-70E740481C1C}">
                <a14:useLocalDpi xmlns:a14="http://schemas.microsoft.com/office/drawing/2010/main" val="0"/>
              </a:ext>
            </a:extLst>
          </a:blip>
          <a:srcRect l="4449" r="29372"/>
          <a:stretch/>
        </p:blipFill>
        <p:spPr>
          <a:xfrm>
            <a:off x="6229757" y="5649945"/>
            <a:ext cx="1219371" cy="1036420"/>
          </a:xfrm>
          <a:prstGeom prst="rect">
            <a:avLst/>
          </a:prstGeom>
          <a:ln>
            <a:noFill/>
          </a:ln>
          <a:effectLst/>
        </p:spPr>
      </p:pic>
      <p:pic>
        <p:nvPicPr>
          <p:cNvPr id="24" name="Imagen 2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810774" y="5646343"/>
            <a:ext cx="1932687" cy="1040022"/>
          </a:xfrm>
          <a:prstGeom prst="rect">
            <a:avLst/>
          </a:prstGeom>
        </p:spPr>
      </p:pic>
      <p:pic>
        <p:nvPicPr>
          <p:cNvPr id="25" name="Imagen 24"/>
          <p:cNvPicPr>
            <a:picLocks noChangeAspect="1"/>
          </p:cNvPicPr>
          <p:nvPr/>
        </p:nvPicPr>
        <p:blipFill>
          <a:blip r:embed="rId8"/>
          <a:stretch>
            <a:fillRect/>
          </a:stretch>
        </p:blipFill>
        <p:spPr>
          <a:xfrm rot="212987">
            <a:off x="850554" y="2207426"/>
            <a:ext cx="814865" cy="816913"/>
          </a:xfrm>
          <a:prstGeom prst="rect">
            <a:avLst/>
          </a:prstGeom>
        </p:spPr>
      </p:pic>
      <p:pic>
        <p:nvPicPr>
          <p:cNvPr id="26" name="Imagen 25"/>
          <p:cNvPicPr>
            <a:picLocks noChangeAspect="1"/>
          </p:cNvPicPr>
          <p:nvPr/>
        </p:nvPicPr>
        <p:blipFill>
          <a:blip r:embed="rId8"/>
          <a:stretch>
            <a:fillRect/>
          </a:stretch>
        </p:blipFill>
        <p:spPr>
          <a:xfrm rot="4066793">
            <a:off x="270969" y="504875"/>
            <a:ext cx="814865" cy="816913"/>
          </a:xfrm>
          <a:prstGeom prst="rect">
            <a:avLst/>
          </a:prstGeom>
        </p:spPr>
      </p:pic>
      <p:sp>
        <p:nvSpPr>
          <p:cNvPr id="6" name="Rectángulo 5"/>
          <p:cNvSpPr/>
          <p:nvPr/>
        </p:nvSpPr>
        <p:spPr>
          <a:xfrm>
            <a:off x="8972173" y="1453266"/>
            <a:ext cx="3132933" cy="4043928"/>
          </a:xfrm>
          <a:prstGeom prst="rect">
            <a:avLst/>
          </a:prstGeom>
        </p:spPr>
        <p:txBody>
          <a:bodyPr wrap="square">
            <a:spAutoFit/>
          </a:bodyPr>
          <a:lstStyle/>
          <a:p>
            <a:pPr algn="just">
              <a:lnSpc>
                <a:spcPct val="107000"/>
              </a:lnSpc>
              <a:spcAft>
                <a:spcPts val="800"/>
              </a:spcAft>
            </a:pPr>
            <a:r>
              <a:rPr lang="es-DO" b="1" spc="5" dirty="0">
                <a:latin typeface="Arial" panose="020B0604020202020204" pitchFamily="34" charset="0"/>
                <a:ea typeface="Times New Roman" panose="02020603050405020304" pitchFamily="18" charset="0"/>
                <a:cs typeface="Times New Roman" panose="02020603050405020304" pitchFamily="18" charset="0"/>
              </a:rPr>
              <a:t>Uno de los cambios más </a:t>
            </a:r>
            <a:r>
              <a:rPr lang="es-DO" b="1" spc="5" dirty="0" smtClean="0">
                <a:latin typeface="Arial" panose="020B0604020202020204" pitchFamily="34" charset="0"/>
                <a:ea typeface="Times New Roman" panose="02020603050405020304" pitchFamily="18" charset="0"/>
                <a:cs typeface="Times New Roman" panose="02020603050405020304" pitchFamily="18" charset="0"/>
              </a:rPr>
              <a:t>impactantes lo </a:t>
            </a:r>
            <a:r>
              <a:rPr lang="es-DO" b="1" spc="5" dirty="0">
                <a:latin typeface="Arial" panose="020B0604020202020204" pitchFamily="34" charset="0"/>
                <a:ea typeface="Times New Roman" panose="02020603050405020304" pitchFamily="18" charset="0"/>
                <a:cs typeface="Times New Roman" panose="02020603050405020304" pitchFamily="18" charset="0"/>
              </a:rPr>
              <a:t>observamos en el </a:t>
            </a:r>
            <a:r>
              <a:rPr lang="es-DO" sz="2000" b="1" dirty="0">
                <a:ln w="0"/>
                <a:solidFill>
                  <a:srgbClr val="D60093"/>
                </a:solidFill>
                <a:effectLst>
                  <a:outerShdw blurRad="38100" dist="19050" dir="2700000" algn="tl" rotWithShape="0">
                    <a:schemeClr val="dk1">
                      <a:alpha val="40000"/>
                    </a:schemeClr>
                  </a:outerShdw>
                </a:effectLst>
              </a:rPr>
              <a:t>incremento de un 58% en la contratación de mujeres Proveedoras del Estado.  </a:t>
            </a:r>
            <a:r>
              <a:rPr lang="es-DO" b="1" spc="5" dirty="0">
                <a:latin typeface="Arial" panose="020B0604020202020204" pitchFamily="34" charset="0"/>
                <a:ea typeface="Times New Roman" panose="02020603050405020304" pitchFamily="18" charset="0"/>
                <a:cs typeface="Times New Roman" panose="02020603050405020304" pitchFamily="18" charset="0"/>
              </a:rPr>
              <a:t>Al comparar el monto contratado a mujeres durante el primer semestre del año, el resultado fue que en 2014 el monto contratado fue de US $  $76,384,655</a:t>
            </a:r>
            <a:r>
              <a:rPr lang="es-DO" b="1" spc="5" dirty="0" smtClean="0">
                <a:latin typeface="Arial" panose="020B0604020202020204" pitchFamily="34" charset="0"/>
                <a:ea typeface="Times New Roman" panose="02020603050405020304" pitchFamily="18" charset="0"/>
                <a:cs typeface="Times New Roman" panose="02020603050405020304" pitchFamily="18" charset="0"/>
              </a:rPr>
              <a:t>. </a:t>
            </a:r>
            <a:endParaRPr lang="es-DO" b="1" spc="5" dirty="0">
              <a:latin typeface="Arial" panose="020B0604020202020204" pitchFamily="34" charset="0"/>
              <a:ea typeface="Times New Roman" panose="02020603050405020304" pitchFamily="18" charset="0"/>
              <a:cs typeface="Times New Roman" panose="02020603050405020304" pitchFamily="18" charset="0"/>
            </a:endParaRPr>
          </a:p>
        </p:txBody>
      </p:sp>
      <p:graphicFrame>
        <p:nvGraphicFramePr>
          <p:cNvPr id="16" name="Chart 15"/>
          <p:cNvGraphicFramePr>
            <a:graphicFrameLocks/>
          </p:cNvGraphicFramePr>
          <p:nvPr>
            <p:extLst>
              <p:ext uri="{D42A27DB-BD31-4B8C-83A1-F6EECF244321}">
                <p14:modId xmlns:p14="http://schemas.microsoft.com/office/powerpoint/2010/main" val="1568776513"/>
              </p:ext>
            </p:extLst>
          </p:nvPr>
        </p:nvGraphicFramePr>
        <p:xfrm>
          <a:off x="2151882" y="1383170"/>
          <a:ext cx="6776961" cy="4213803"/>
        </p:xfrm>
        <a:graphic>
          <a:graphicData uri="http://schemas.openxmlformats.org/drawingml/2006/chart">
            <c:chart xmlns:c="http://schemas.openxmlformats.org/drawingml/2006/chart" xmlns:r="http://schemas.openxmlformats.org/officeDocument/2006/relationships" r:id="rId9"/>
          </a:graphicData>
        </a:graphic>
      </p:graphicFrame>
      <p:sp>
        <p:nvSpPr>
          <p:cNvPr id="27" name="Rectángulo 26"/>
          <p:cNvSpPr/>
          <p:nvPr/>
        </p:nvSpPr>
        <p:spPr>
          <a:xfrm>
            <a:off x="2946962" y="130127"/>
            <a:ext cx="2578655" cy="769441"/>
          </a:xfrm>
          <a:prstGeom prst="rect">
            <a:avLst/>
          </a:prstGeom>
        </p:spPr>
        <p:txBody>
          <a:bodyPr wrap="none">
            <a:spAutoFit/>
          </a:bodyPr>
          <a:lstStyle/>
          <a:p>
            <a:r>
              <a:rPr lang="es-ES" sz="4400" b="1" dirty="0" smtClean="0">
                <a:ln w="0"/>
                <a:solidFill>
                  <a:schemeClr val="accent5">
                    <a:lumMod val="75000"/>
                  </a:schemeClr>
                </a:solidFill>
                <a:effectLst>
                  <a:outerShdw blurRad="38100" dist="19050" dir="2700000" algn="tl" rotWithShape="0">
                    <a:schemeClr val="dk1">
                      <a:alpha val="40000"/>
                    </a:schemeClr>
                  </a:outerShdw>
                </a:effectLst>
              </a:rPr>
              <a:t>COMPRAS</a:t>
            </a:r>
            <a:endParaRPr lang="es-DO" sz="4400" dirty="0">
              <a:solidFill>
                <a:schemeClr val="accent5">
                  <a:lumMod val="75000"/>
                </a:schemeClr>
              </a:solidFill>
            </a:endParaRPr>
          </a:p>
        </p:txBody>
      </p:sp>
      <p:sp>
        <p:nvSpPr>
          <p:cNvPr id="28" name="Rectángulo 27"/>
          <p:cNvSpPr/>
          <p:nvPr/>
        </p:nvSpPr>
        <p:spPr>
          <a:xfrm>
            <a:off x="2946963" y="714902"/>
            <a:ext cx="3257943" cy="461665"/>
          </a:xfrm>
          <a:prstGeom prst="rect">
            <a:avLst/>
          </a:prstGeom>
        </p:spPr>
        <p:txBody>
          <a:bodyPr wrap="none">
            <a:spAutoFit/>
          </a:bodyPr>
          <a:lstStyle/>
          <a:p>
            <a:r>
              <a:rPr lang="es-ES" sz="2400" b="1" dirty="0">
                <a:ln w="0"/>
                <a:solidFill>
                  <a:schemeClr val="accent5">
                    <a:lumMod val="75000"/>
                  </a:schemeClr>
                </a:solidFill>
                <a:effectLst>
                  <a:outerShdw blurRad="38100" dist="19050" dir="2700000" algn="tl" rotWithShape="0">
                    <a:schemeClr val="dk1">
                      <a:alpha val="40000"/>
                    </a:schemeClr>
                  </a:outerShdw>
                </a:effectLst>
              </a:rPr>
              <a:t>DEL MERCADO PÚBLICO</a:t>
            </a:r>
            <a:endParaRPr lang="es-DO" sz="2400" dirty="0">
              <a:solidFill>
                <a:schemeClr val="accent5">
                  <a:lumMod val="75000"/>
                </a:schemeClr>
              </a:solidFill>
            </a:endParaRPr>
          </a:p>
        </p:txBody>
      </p:sp>
      <p:sp>
        <p:nvSpPr>
          <p:cNvPr id="29" name="Rectángulo 28"/>
          <p:cNvSpPr/>
          <p:nvPr/>
        </p:nvSpPr>
        <p:spPr>
          <a:xfrm>
            <a:off x="6062863" y="232407"/>
            <a:ext cx="697627" cy="1107996"/>
          </a:xfrm>
          <a:prstGeom prst="rect">
            <a:avLst/>
          </a:prstGeom>
        </p:spPr>
        <p:txBody>
          <a:bodyPr wrap="none">
            <a:spAutoFit/>
          </a:bodyPr>
          <a:lstStyle/>
          <a:p>
            <a:r>
              <a:rPr lang="es-ES" sz="6600" b="1" dirty="0" smtClean="0">
                <a:ln w="0"/>
                <a:solidFill>
                  <a:schemeClr val="accent5">
                    <a:lumMod val="75000"/>
                  </a:schemeClr>
                </a:solidFill>
                <a:effectLst>
                  <a:outerShdw blurRad="38100" dist="19050" dir="2700000" algn="tl" rotWithShape="0">
                    <a:schemeClr val="dk1">
                      <a:alpha val="40000"/>
                    </a:schemeClr>
                  </a:outerShdw>
                </a:effectLst>
              </a:rPr>
              <a:t>A</a:t>
            </a:r>
            <a:endParaRPr lang="es-DO" sz="6600" dirty="0"/>
          </a:p>
        </p:txBody>
      </p:sp>
      <p:sp>
        <p:nvSpPr>
          <p:cNvPr id="30" name="Rectángulo 29"/>
          <p:cNvSpPr/>
          <p:nvPr/>
        </p:nvSpPr>
        <p:spPr>
          <a:xfrm>
            <a:off x="6649252" y="583221"/>
            <a:ext cx="3073727" cy="646331"/>
          </a:xfrm>
          <a:prstGeom prst="rect">
            <a:avLst/>
          </a:prstGeom>
        </p:spPr>
        <p:txBody>
          <a:bodyPr wrap="none">
            <a:spAutoFit/>
          </a:bodyPr>
          <a:lstStyle/>
          <a:p>
            <a:r>
              <a:rPr lang="es-ES" sz="3600" b="1" dirty="0">
                <a:ln w="0"/>
                <a:solidFill>
                  <a:schemeClr val="accent5">
                    <a:lumMod val="75000"/>
                  </a:schemeClr>
                </a:solidFill>
                <a:effectLst>
                  <a:outerShdw blurRad="38100" dist="19050" dir="2700000" algn="tl" rotWithShape="0">
                    <a:schemeClr val="dk1">
                      <a:alpha val="40000"/>
                    </a:schemeClr>
                  </a:outerShdw>
                </a:effectLst>
              </a:rPr>
              <a:t>PROVEEDORAS</a:t>
            </a:r>
            <a:endParaRPr lang="es-DO" sz="3600" dirty="0">
              <a:solidFill>
                <a:schemeClr val="accent5">
                  <a:lumMod val="75000"/>
                </a:schemeClr>
              </a:solidFill>
            </a:endParaRPr>
          </a:p>
        </p:txBody>
      </p:sp>
      <p:pic>
        <p:nvPicPr>
          <p:cNvPr id="31" name="Imagen 30"/>
          <p:cNvPicPr>
            <a:picLocks noChangeAspect="1"/>
          </p:cNvPicPr>
          <p:nvPr/>
        </p:nvPicPr>
        <p:blipFill>
          <a:blip r:embed="rId8"/>
          <a:stretch>
            <a:fillRect/>
          </a:stretch>
        </p:blipFill>
        <p:spPr>
          <a:xfrm rot="212987">
            <a:off x="9594947" y="229087"/>
            <a:ext cx="737209" cy="739062"/>
          </a:xfrm>
          <a:prstGeom prst="rect">
            <a:avLst/>
          </a:prstGeom>
        </p:spPr>
      </p:pic>
    </p:spTree>
    <p:extLst>
      <p:ext uri="{BB962C8B-B14F-4D97-AF65-F5344CB8AC3E}">
        <p14:creationId xmlns:p14="http://schemas.microsoft.com/office/powerpoint/2010/main" val="155914305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a:stretch>
            <a:fillRect/>
          </a:stretch>
        </p:blipFill>
        <p:spPr>
          <a:xfrm flipH="1">
            <a:off x="6915150" y="0"/>
            <a:ext cx="5276850" cy="3143250"/>
          </a:xfrm>
          <a:prstGeom prst="rect">
            <a:avLst/>
          </a:prstGeom>
        </p:spPr>
      </p:pic>
      <p:pic>
        <p:nvPicPr>
          <p:cNvPr id="7" name="Imagen 6"/>
          <p:cNvPicPr>
            <a:picLocks noChangeAspect="1"/>
          </p:cNvPicPr>
          <p:nvPr/>
        </p:nvPicPr>
        <p:blipFill>
          <a:blip r:embed="rId3"/>
          <a:stretch>
            <a:fillRect/>
          </a:stretch>
        </p:blipFill>
        <p:spPr>
          <a:xfrm>
            <a:off x="10344525" y="2881993"/>
            <a:ext cx="1847475" cy="1752400"/>
          </a:xfrm>
          <a:prstGeom prst="rect">
            <a:avLst/>
          </a:prstGeom>
        </p:spPr>
      </p:pic>
      <p:sp>
        <p:nvSpPr>
          <p:cNvPr id="8" name="Rectángulo 7"/>
          <p:cNvSpPr/>
          <p:nvPr/>
        </p:nvSpPr>
        <p:spPr>
          <a:xfrm>
            <a:off x="10254343" y="2881993"/>
            <a:ext cx="348343" cy="2612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DO"/>
          </a:p>
        </p:txBody>
      </p:sp>
      <p:pic>
        <p:nvPicPr>
          <p:cNvPr id="9" name="Imagen 8"/>
          <p:cNvPicPr>
            <a:picLocks noChangeAspect="1"/>
          </p:cNvPicPr>
          <p:nvPr/>
        </p:nvPicPr>
        <p:blipFill rotWithShape="1">
          <a:blip r:embed="rId4"/>
          <a:srcRect t="12465" r="48543"/>
          <a:stretch/>
        </p:blipFill>
        <p:spPr>
          <a:xfrm>
            <a:off x="10726511" y="4324351"/>
            <a:ext cx="1465489" cy="1700892"/>
          </a:xfrm>
          <a:prstGeom prst="rect">
            <a:avLst/>
          </a:prstGeom>
        </p:spPr>
      </p:pic>
      <p:pic>
        <p:nvPicPr>
          <p:cNvPr id="10" name="Imagen 9"/>
          <p:cNvPicPr>
            <a:picLocks noChangeAspect="1"/>
          </p:cNvPicPr>
          <p:nvPr/>
        </p:nvPicPr>
        <p:blipFill>
          <a:blip r:embed="rId5"/>
          <a:stretch>
            <a:fillRect/>
          </a:stretch>
        </p:blipFill>
        <p:spPr>
          <a:xfrm>
            <a:off x="10726511" y="5401355"/>
            <a:ext cx="1362075" cy="1247775"/>
          </a:xfrm>
          <a:prstGeom prst="rect">
            <a:avLst/>
          </a:prstGeom>
        </p:spPr>
      </p:pic>
      <p:sp>
        <p:nvSpPr>
          <p:cNvPr id="11" name="CuadroTexto 10"/>
          <p:cNvSpPr txBox="1"/>
          <p:nvPr/>
        </p:nvSpPr>
        <p:spPr>
          <a:xfrm>
            <a:off x="304800" y="245132"/>
            <a:ext cx="5464628" cy="923330"/>
          </a:xfrm>
          <a:prstGeom prst="rect">
            <a:avLst/>
          </a:prstGeom>
          <a:noFill/>
        </p:spPr>
        <p:txBody>
          <a:bodyPr wrap="square" rtlCol="0">
            <a:spAutoFit/>
          </a:bodyPr>
          <a:lstStyle/>
          <a:p>
            <a:r>
              <a:rPr lang="es-DO" sz="5400" b="1" dirty="0"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CONTENIDO</a:t>
            </a:r>
            <a:endParaRPr lang="es-DO" sz="5400" b="1"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p:txBody>
      </p:sp>
      <p:pic>
        <p:nvPicPr>
          <p:cNvPr id="12" name="Imagen 11"/>
          <p:cNvPicPr>
            <a:picLocks noChangeAspect="1"/>
          </p:cNvPicPr>
          <p:nvPr/>
        </p:nvPicPr>
        <p:blipFill>
          <a:blip r:embed="rId6"/>
          <a:stretch>
            <a:fillRect/>
          </a:stretch>
        </p:blipFill>
        <p:spPr>
          <a:xfrm>
            <a:off x="174164" y="6255880"/>
            <a:ext cx="10170361" cy="602120"/>
          </a:xfrm>
          <a:prstGeom prst="rect">
            <a:avLst/>
          </a:prstGeom>
        </p:spPr>
      </p:pic>
      <p:grpSp>
        <p:nvGrpSpPr>
          <p:cNvPr id="32" name="Grupo 31"/>
          <p:cNvGrpSpPr/>
          <p:nvPr/>
        </p:nvGrpSpPr>
        <p:grpSpPr>
          <a:xfrm>
            <a:off x="304800" y="4109158"/>
            <a:ext cx="9903447" cy="954107"/>
            <a:chOff x="326459" y="3986883"/>
            <a:chExt cx="9903447" cy="954107"/>
          </a:xfrm>
        </p:grpSpPr>
        <p:sp>
          <p:nvSpPr>
            <p:cNvPr id="23" name="Rectángulo 22"/>
            <p:cNvSpPr/>
            <p:nvPr/>
          </p:nvSpPr>
          <p:spPr>
            <a:xfrm>
              <a:off x="694019" y="3986883"/>
              <a:ext cx="9535887" cy="954107"/>
            </a:xfrm>
            <a:prstGeom prst="rect">
              <a:avLst/>
            </a:prstGeom>
            <a:noFill/>
          </p:spPr>
          <p:txBody>
            <a:bodyPr wrap="square" rtlCol="0">
              <a:spAutoFit/>
            </a:bodyPr>
            <a:lstStyle/>
            <a:p>
              <a:r>
                <a:rPr lang="es-DO" sz="2800" dirty="0">
                  <a:ln w="0"/>
                  <a:solidFill>
                    <a:schemeClr val="accent5"/>
                  </a:solidFill>
                  <a:effectLst>
                    <a:outerShdw blurRad="38100" dist="19050" dir="2700000" algn="tl" rotWithShape="0">
                      <a:schemeClr val="dk1">
                        <a:alpha val="40000"/>
                      </a:schemeClr>
                    </a:outerShdw>
                  </a:effectLst>
                </a:rPr>
                <a:t>Retos de las Compras Públicas en un estado social y democrático de derecho</a:t>
              </a:r>
            </a:p>
          </p:txBody>
        </p:sp>
        <p:pic>
          <p:nvPicPr>
            <p:cNvPr id="27" name="Imagen 26"/>
            <p:cNvPicPr>
              <a:picLocks noChangeAspect="1"/>
            </p:cNvPicPr>
            <p:nvPr/>
          </p:nvPicPr>
          <p:blipFill>
            <a:blip r:embed="rId7"/>
            <a:stretch>
              <a:fillRect/>
            </a:stretch>
          </p:blipFill>
          <p:spPr>
            <a:xfrm>
              <a:off x="326459" y="4042667"/>
              <a:ext cx="459880" cy="427795"/>
            </a:xfrm>
            <a:prstGeom prst="rect">
              <a:avLst/>
            </a:prstGeom>
          </p:spPr>
        </p:pic>
      </p:grpSp>
    </p:spTree>
    <p:extLst>
      <p:ext uri="{BB962C8B-B14F-4D97-AF65-F5344CB8AC3E}">
        <p14:creationId xmlns:p14="http://schemas.microsoft.com/office/powerpoint/2010/main" val="2081685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32"/>
                                        </p:tgtEl>
                                        <p:attrNameLst>
                                          <p:attrName>style.visibility</p:attrName>
                                        </p:attrNameLst>
                                      </p:cBhvr>
                                      <p:to>
                                        <p:strVal val="visible"/>
                                      </p:to>
                                    </p:set>
                                    <p:animEffect transition="in" filter="wipe(left)">
                                      <p:cBhvr>
                                        <p:cTn id="11"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6" descr="http://www.presentation-process.com/images/powerpoint-slide-design-glossy-ball.jpg"/>
          <p:cNvPicPr>
            <a:picLocks noChangeAspect="1" noChangeArrowheads="1"/>
          </p:cNvPicPr>
          <p:nvPr/>
        </p:nvPicPr>
        <p:blipFill rotWithShape="1">
          <a:blip r:embed="rId2">
            <a:extLst>
              <a:ext uri="{28A0092B-C50C-407E-A947-70E740481C1C}">
                <a14:useLocalDpi xmlns:a14="http://schemas.microsoft.com/office/drawing/2010/main" val="0"/>
              </a:ext>
            </a:extLst>
          </a:blip>
          <a:srcRect l="18160" t="6054" r="20205" b="25090"/>
          <a:stretch/>
        </p:blipFill>
        <p:spPr bwMode="auto">
          <a:xfrm>
            <a:off x="9191035" y="1460161"/>
            <a:ext cx="2160396" cy="2190542"/>
          </a:xfrm>
          <a:prstGeom prst="ellipse">
            <a:avLst/>
          </a:prstGeom>
          <a:noFill/>
          <a:extLst>
            <a:ext uri="{909E8E84-426E-40DD-AFC4-6F175D3DCCD1}">
              <a14:hiddenFill xmlns:a14="http://schemas.microsoft.com/office/drawing/2010/main">
                <a:solidFill>
                  <a:srgbClr val="FFFFFF"/>
                </a:solidFill>
              </a14:hiddenFill>
            </a:ext>
          </a:extLst>
        </p:spPr>
      </p:pic>
      <p:pic>
        <p:nvPicPr>
          <p:cNvPr id="26" name="Imagen 25"/>
          <p:cNvPicPr>
            <a:picLocks noChangeAspect="1"/>
          </p:cNvPicPr>
          <p:nvPr/>
        </p:nvPicPr>
        <p:blipFill>
          <a:blip r:embed="rId3"/>
          <a:stretch>
            <a:fillRect/>
          </a:stretch>
        </p:blipFill>
        <p:spPr>
          <a:xfrm>
            <a:off x="500744" y="6133419"/>
            <a:ext cx="1741714" cy="448409"/>
          </a:xfrm>
          <a:prstGeom prst="rect">
            <a:avLst/>
          </a:prstGeom>
        </p:spPr>
      </p:pic>
      <p:pic>
        <p:nvPicPr>
          <p:cNvPr id="27" name="Imagen 26"/>
          <p:cNvPicPr>
            <a:picLocks noChangeAspect="1"/>
          </p:cNvPicPr>
          <p:nvPr/>
        </p:nvPicPr>
        <p:blipFill>
          <a:blip r:embed="rId4"/>
          <a:stretch>
            <a:fillRect/>
          </a:stretch>
        </p:blipFill>
        <p:spPr>
          <a:xfrm>
            <a:off x="2336346" y="6097083"/>
            <a:ext cx="1299482" cy="521079"/>
          </a:xfrm>
          <a:prstGeom prst="rect">
            <a:avLst/>
          </a:prstGeom>
        </p:spPr>
      </p:pic>
      <p:pic>
        <p:nvPicPr>
          <p:cNvPr id="28" name="Imagen 27"/>
          <p:cNvPicPr>
            <a:picLocks noChangeAspect="1"/>
          </p:cNvPicPr>
          <p:nvPr/>
        </p:nvPicPr>
        <p:blipFill>
          <a:blip r:embed="rId5"/>
          <a:stretch>
            <a:fillRect/>
          </a:stretch>
        </p:blipFill>
        <p:spPr>
          <a:xfrm>
            <a:off x="3842655" y="6133419"/>
            <a:ext cx="5098748" cy="582189"/>
          </a:xfrm>
          <a:prstGeom prst="rect">
            <a:avLst/>
          </a:prstGeom>
        </p:spPr>
      </p:pic>
      <p:pic>
        <p:nvPicPr>
          <p:cNvPr id="29" name="Imagen 28"/>
          <p:cNvPicPr>
            <a:picLocks noChangeAspect="1"/>
          </p:cNvPicPr>
          <p:nvPr/>
        </p:nvPicPr>
        <p:blipFill>
          <a:blip r:embed="rId6"/>
          <a:stretch>
            <a:fillRect/>
          </a:stretch>
        </p:blipFill>
        <p:spPr>
          <a:xfrm>
            <a:off x="9224430" y="6045248"/>
            <a:ext cx="2257955" cy="572914"/>
          </a:xfrm>
          <a:prstGeom prst="rect">
            <a:avLst/>
          </a:prstGeom>
        </p:spPr>
      </p:pic>
      <p:sp>
        <p:nvSpPr>
          <p:cNvPr id="30" name="Forma libre 29"/>
          <p:cNvSpPr/>
          <p:nvPr/>
        </p:nvSpPr>
        <p:spPr>
          <a:xfrm flipV="1">
            <a:off x="5181776" y="292976"/>
            <a:ext cx="6857825" cy="45719"/>
          </a:xfrm>
          <a:custGeom>
            <a:avLst/>
            <a:gdLst>
              <a:gd name="connsiteX0" fmla="*/ 0 w 6994358"/>
              <a:gd name="connsiteY0" fmla="*/ 0 h 0"/>
              <a:gd name="connsiteX1" fmla="*/ 6994358 w 6994358"/>
              <a:gd name="connsiteY1" fmla="*/ 0 h 0"/>
              <a:gd name="connsiteX2" fmla="*/ 6994358 w 6994358"/>
              <a:gd name="connsiteY2" fmla="*/ 0 h 0"/>
            </a:gdLst>
            <a:ahLst/>
            <a:cxnLst>
              <a:cxn ang="0">
                <a:pos x="connsiteX0" y="connsiteY0"/>
              </a:cxn>
              <a:cxn ang="0">
                <a:pos x="connsiteX1" y="connsiteY1"/>
              </a:cxn>
              <a:cxn ang="0">
                <a:pos x="connsiteX2" y="connsiteY2"/>
              </a:cxn>
            </a:cxnLst>
            <a:rect l="l" t="t" r="r" b="b"/>
            <a:pathLst>
              <a:path w="6994358">
                <a:moveTo>
                  <a:pt x="0" y="0"/>
                </a:moveTo>
                <a:lnTo>
                  <a:pt x="6994358" y="0"/>
                </a:lnTo>
                <a:lnTo>
                  <a:pt x="6994358" y="0"/>
                </a:lnTo>
              </a:path>
            </a:pathLst>
          </a:custGeom>
          <a:solidFill>
            <a:srgbClr val="002060"/>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DO"/>
          </a:p>
        </p:txBody>
      </p:sp>
      <p:sp>
        <p:nvSpPr>
          <p:cNvPr id="31" name="Forma libre 30"/>
          <p:cNvSpPr/>
          <p:nvPr/>
        </p:nvSpPr>
        <p:spPr>
          <a:xfrm>
            <a:off x="5181777" y="259832"/>
            <a:ext cx="6857824" cy="45719"/>
          </a:xfrm>
          <a:custGeom>
            <a:avLst/>
            <a:gdLst>
              <a:gd name="connsiteX0" fmla="*/ 0 w 6994358"/>
              <a:gd name="connsiteY0" fmla="*/ 0 h 0"/>
              <a:gd name="connsiteX1" fmla="*/ 6994358 w 6994358"/>
              <a:gd name="connsiteY1" fmla="*/ 0 h 0"/>
              <a:gd name="connsiteX2" fmla="*/ 6994358 w 6994358"/>
              <a:gd name="connsiteY2" fmla="*/ 0 h 0"/>
            </a:gdLst>
            <a:ahLst/>
            <a:cxnLst>
              <a:cxn ang="0">
                <a:pos x="connsiteX0" y="connsiteY0"/>
              </a:cxn>
              <a:cxn ang="0">
                <a:pos x="connsiteX1" y="connsiteY1"/>
              </a:cxn>
              <a:cxn ang="0">
                <a:pos x="connsiteX2" y="connsiteY2"/>
              </a:cxn>
            </a:cxnLst>
            <a:rect l="l" t="t" r="r" b="b"/>
            <a:pathLst>
              <a:path w="6994358">
                <a:moveTo>
                  <a:pt x="0" y="0"/>
                </a:moveTo>
                <a:lnTo>
                  <a:pt x="6994358" y="0"/>
                </a:lnTo>
                <a:lnTo>
                  <a:pt x="6994358" y="0"/>
                </a:lnTo>
              </a:path>
            </a:pathLst>
          </a:cu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DO"/>
          </a:p>
        </p:txBody>
      </p:sp>
      <p:sp>
        <p:nvSpPr>
          <p:cNvPr id="15" name="Rectángulo 14"/>
          <p:cNvSpPr/>
          <p:nvPr/>
        </p:nvSpPr>
        <p:spPr>
          <a:xfrm>
            <a:off x="7530377" y="-2825586"/>
            <a:ext cx="1694053" cy="369332"/>
          </a:xfrm>
          <a:prstGeom prst="rect">
            <a:avLst/>
          </a:prstGeom>
        </p:spPr>
        <p:txBody>
          <a:bodyPr wrap="none">
            <a:spAutoFit/>
          </a:bodyPr>
          <a:lstStyle/>
          <a:p>
            <a:r>
              <a:rPr lang="es-DO" b="1" dirty="0" smtClean="0">
                <a:ln w="0"/>
                <a:effectLst>
                  <a:reflection blurRad="6350" stA="53000" endA="300" endPos="35500" dir="5400000" sy="-90000" algn="bl" rotWithShape="0"/>
                </a:effectLst>
                <a:latin typeface="Calibri" panose="020F0502020204030204" pitchFamily="34" charset="0"/>
              </a:rPr>
              <a:t>CONFIABILIDAD</a:t>
            </a:r>
            <a:endParaRPr lang="es-DO" dirty="0"/>
          </a:p>
        </p:txBody>
      </p:sp>
      <p:pic>
        <p:nvPicPr>
          <p:cNvPr id="53" name="Imagen 52"/>
          <p:cNvPicPr>
            <a:picLocks noChangeAspect="1"/>
          </p:cNvPicPr>
          <p:nvPr/>
        </p:nvPicPr>
        <p:blipFill rotWithShape="1">
          <a:blip r:embed="rId7"/>
          <a:srcRect b="28950"/>
          <a:stretch/>
        </p:blipFill>
        <p:spPr>
          <a:xfrm>
            <a:off x="0" y="0"/>
            <a:ext cx="5108891" cy="1866900"/>
          </a:xfrm>
          <a:prstGeom prst="rect">
            <a:avLst/>
          </a:prstGeom>
        </p:spPr>
      </p:pic>
      <p:sp>
        <p:nvSpPr>
          <p:cNvPr id="57" name="CuadroTexto 56"/>
          <p:cNvSpPr txBox="1"/>
          <p:nvPr/>
        </p:nvSpPr>
        <p:spPr>
          <a:xfrm>
            <a:off x="4082144" y="259832"/>
            <a:ext cx="7957457" cy="1200329"/>
          </a:xfrm>
          <a:prstGeom prst="rect">
            <a:avLst/>
          </a:prstGeom>
          <a:noFill/>
        </p:spPr>
        <p:txBody>
          <a:bodyPr wrap="square" rtlCol="0">
            <a:spAutoFit/>
          </a:bodyPr>
          <a:lstStyle/>
          <a:p>
            <a:pPr algn="r"/>
            <a:r>
              <a:rPr lang="es-DO" sz="3600" b="1" dirty="0"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Retos de las CP en un Estado Democrático</a:t>
            </a:r>
            <a:endParaRPr lang="es-DO" sz="3600" b="1"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p:txBody>
      </p:sp>
      <p:sp>
        <p:nvSpPr>
          <p:cNvPr id="3" name="AutoShape 2" descr="Resultado de imagen para logo salud"/>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DO"/>
          </a:p>
        </p:txBody>
      </p:sp>
      <p:sp>
        <p:nvSpPr>
          <p:cNvPr id="2" name="CuadroTexto 1"/>
          <p:cNvSpPr txBox="1"/>
          <p:nvPr/>
        </p:nvSpPr>
        <p:spPr>
          <a:xfrm>
            <a:off x="460375" y="2230444"/>
            <a:ext cx="6204857" cy="3539430"/>
          </a:xfrm>
          <a:prstGeom prst="rect">
            <a:avLst/>
          </a:prstGeom>
          <a:noFill/>
        </p:spPr>
        <p:txBody>
          <a:bodyPr wrap="square" rtlCol="0">
            <a:spAutoFit/>
          </a:bodyPr>
          <a:lstStyle/>
          <a:p>
            <a:pPr algn="ctr"/>
            <a:r>
              <a:rPr lang="es-DO" sz="3200" b="1" dirty="0">
                <a:solidFill>
                  <a:srgbClr val="C00000"/>
                </a:solidFill>
                <a:latin typeface="Bradley Hand ITC" panose="03070402050302030203" pitchFamily="66" charset="0"/>
                <a:ea typeface="Times New Roman" panose="02020603050405020304" pitchFamily="18" charset="0"/>
                <a:cs typeface="Times New Roman" panose="02020603050405020304" pitchFamily="18" charset="0"/>
              </a:rPr>
              <a:t>Las compras sustentables que actualmente se están desarrollando en la región es el camino a recorrer para que las compras públicas contribuyan a la construcción de un </a:t>
            </a:r>
            <a:r>
              <a:rPr lang="es-DO" sz="3200" b="1" dirty="0" smtClean="0">
                <a:solidFill>
                  <a:srgbClr val="C00000"/>
                </a:solidFill>
                <a:latin typeface="Bradley Hand ITC" panose="03070402050302030203" pitchFamily="66" charset="0"/>
                <a:ea typeface="Times New Roman" panose="02020603050405020304" pitchFamily="18" charset="0"/>
                <a:cs typeface="Times New Roman" panose="02020603050405020304" pitchFamily="18" charset="0"/>
              </a:rPr>
              <a:t>real Estado </a:t>
            </a:r>
            <a:r>
              <a:rPr lang="es-DO" sz="3200" b="1" dirty="0">
                <a:solidFill>
                  <a:srgbClr val="C00000"/>
                </a:solidFill>
                <a:latin typeface="Bradley Hand ITC" panose="03070402050302030203" pitchFamily="66" charset="0"/>
                <a:ea typeface="Times New Roman" panose="02020603050405020304" pitchFamily="18" charset="0"/>
                <a:cs typeface="Times New Roman" panose="02020603050405020304" pitchFamily="18" charset="0"/>
              </a:rPr>
              <a:t>social y democrático de derecho</a:t>
            </a:r>
          </a:p>
        </p:txBody>
      </p:sp>
      <p:pic>
        <p:nvPicPr>
          <p:cNvPr id="14" name="Imagen 13"/>
          <p:cNvPicPr>
            <a:picLocks noChangeAspect="1"/>
          </p:cNvPicPr>
          <p:nvPr/>
        </p:nvPicPr>
        <p:blipFill>
          <a:blip r:embed="rId8"/>
          <a:stretch>
            <a:fillRect/>
          </a:stretch>
        </p:blipFill>
        <p:spPr>
          <a:xfrm>
            <a:off x="6541057" y="969182"/>
            <a:ext cx="4800692" cy="4800692"/>
          </a:xfrm>
          <a:prstGeom prst="rect">
            <a:avLst/>
          </a:prstGeom>
        </p:spPr>
      </p:pic>
      <p:sp>
        <p:nvSpPr>
          <p:cNvPr id="5" name="CuadroTexto 4"/>
          <p:cNvSpPr txBox="1"/>
          <p:nvPr/>
        </p:nvSpPr>
        <p:spPr>
          <a:xfrm>
            <a:off x="9676563" y="1951140"/>
            <a:ext cx="1594807" cy="369332"/>
          </a:xfrm>
          <a:prstGeom prst="rect">
            <a:avLst/>
          </a:prstGeom>
          <a:noFill/>
        </p:spPr>
        <p:txBody>
          <a:bodyPr wrap="square" rtlCol="0">
            <a:spAutoFit/>
          </a:bodyPr>
          <a:lstStyle/>
          <a:p>
            <a:r>
              <a:rPr lang="es-DO" b="1" dirty="0" smtClean="0">
                <a:solidFill>
                  <a:schemeClr val="bg1"/>
                </a:solidFill>
              </a:rPr>
              <a:t>INNOVACIÓN</a:t>
            </a:r>
            <a:endParaRPr lang="es-DO" b="1" dirty="0">
              <a:solidFill>
                <a:schemeClr val="bg1"/>
              </a:solidFill>
            </a:endParaRPr>
          </a:p>
        </p:txBody>
      </p:sp>
    </p:spTree>
    <p:extLst>
      <p:ext uri="{BB962C8B-B14F-4D97-AF65-F5344CB8AC3E}">
        <p14:creationId xmlns:p14="http://schemas.microsoft.com/office/powerpoint/2010/main" val="350282537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Imagen 25"/>
          <p:cNvPicPr>
            <a:picLocks noChangeAspect="1"/>
          </p:cNvPicPr>
          <p:nvPr/>
        </p:nvPicPr>
        <p:blipFill>
          <a:blip r:embed="rId2"/>
          <a:stretch>
            <a:fillRect/>
          </a:stretch>
        </p:blipFill>
        <p:spPr>
          <a:xfrm>
            <a:off x="500744" y="6133419"/>
            <a:ext cx="1741714" cy="448409"/>
          </a:xfrm>
          <a:prstGeom prst="rect">
            <a:avLst/>
          </a:prstGeom>
        </p:spPr>
      </p:pic>
      <p:pic>
        <p:nvPicPr>
          <p:cNvPr id="27" name="Imagen 26"/>
          <p:cNvPicPr>
            <a:picLocks noChangeAspect="1"/>
          </p:cNvPicPr>
          <p:nvPr/>
        </p:nvPicPr>
        <p:blipFill>
          <a:blip r:embed="rId3"/>
          <a:stretch>
            <a:fillRect/>
          </a:stretch>
        </p:blipFill>
        <p:spPr>
          <a:xfrm>
            <a:off x="2336346" y="6097083"/>
            <a:ext cx="1299482" cy="521079"/>
          </a:xfrm>
          <a:prstGeom prst="rect">
            <a:avLst/>
          </a:prstGeom>
        </p:spPr>
      </p:pic>
      <p:pic>
        <p:nvPicPr>
          <p:cNvPr id="28" name="Imagen 27"/>
          <p:cNvPicPr>
            <a:picLocks noChangeAspect="1"/>
          </p:cNvPicPr>
          <p:nvPr/>
        </p:nvPicPr>
        <p:blipFill>
          <a:blip r:embed="rId4"/>
          <a:stretch>
            <a:fillRect/>
          </a:stretch>
        </p:blipFill>
        <p:spPr>
          <a:xfrm>
            <a:off x="3842655" y="6133419"/>
            <a:ext cx="5098748" cy="582189"/>
          </a:xfrm>
          <a:prstGeom prst="rect">
            <a:avLst/>
          </a:prstGeom>
        </p:spPr>
      </p:pic>
      <p:pic>
        <p:nvPicPr>
          <p:cNvPr id="29" name="Imagen 28"/>
          <p:cNvPicPr>
            <a:picLocks noChangeAspect="1"/>
          </p:cNvPicPr>
          <p:nvPr/>
        </p:nvPicPr>
        <p:blipFill>
          <a:blip r:embed="rId5"/>
          <a:stretch>
            <a:fillRect/>
          </a:stretch>
        </p:blipFill>
        <p:spPr>
          <a:xfrm>
            <a:off x="9224430" y="6045248"/>
            <a:ext cx="2257955" cy="572914"/>
          </a:xfrm>
          <a:prstGeom prst="rect">
            <a:avLst/>
          </a:prstGeom>
        </p:spPr>
      </p:pic>
      <p:sp>
        <p:nvSpPr>
          <p:cNvPr id="30" name="Forma libre 29"/>
          <p:cNvSpPr/>
          <p:nvPr/>
        </p:nvSpPr>
        <p:spPr>
          <a:xfrm flipV="1">
            <a:off x="5181776" y="292976"/>
            <a:ext cx="6857825" cy="45719"/>
          </a:xfrm>
          <a:custGeom>
            <a:avLst/>
            <a:gdLst>
              <a:gd name="connsiteX0" fmla="*/ 0 w 6994358"/>
              <a:gd name="connsiteY0" fmla="*/ 0 h 0"/>
              <a:gd name="connsiteX1" fmla="*/ 6994358 w 6994358"/>
              <a:gd name="connsiteY1" fmla="*/ 0 h 0"/>
              <a:gd name="connsiteX2" fmla="*/ 6994358 w 6994358"/>
              <a:gd name="connsiteY2" fmla="*/ 0 h 0"/>
            </a:gdLst>
            <a:ahLst/>
            <a:cxnLst>
              <a:cxn ang="0">
                <a:pos x="connsiteX0" y="connsiteY0"/>
              </a:cxn>
              <a:cxn ang="0">
                <a:pos x="connsiteX1" y="connsiteY1"/>
              </a:cxn>
              <a:cxn ang="0">
                <a:pos x="connsiteX2" y="connsiteY2"/>
              </a:cxn>
            </a:cxnLst>
            <a:rect l="l" t="t" r="r" b="b"/>
            <a:pathLst>
              <a:path w="6994358">
                <a:moveTo>
                  <a:pt x="0" y="0"/>
                </a:moveTo>
                <a:lnTo>
                  <a:pt x="6994358" y="0"/>
                </a:lnTo>
                <a:lnTo>
                  <a:pt x="6994358" y="0"/>
                </a:lnTo>
              </a:path>
            </a:pathLst>
          </a:custGeom>
          <a:solidFill>
            <a:srgbClr val="002060"/>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DO"/>
          </a:p>
        </p:txBody>
      </p:sp>
      <p:sp>
        <p:nvSpPr>
          <p:cNvPr id="31" name="Forma libre 30"/>
          <p:cNvSpPr/>
          <p:nvPr/>
        </p:nvSpPr>
        <p:spPr>
          <a:xfrm>
            <a:off x="5181777" y="259832"/>
            <a:ext cx="6857824" cy="45719"/>
          </a:xfrm>
          <a:custGeom>
            <a:avLst/>
            <a:gdLst>
              <a:gd name="connsiteX0" fmla="*/ 0 w 6994358"/>
              <a:gd name="connsiteY0" fmla="*/ 0 h 0"/>
              <a:gd name="connsiteX1" fmla="*/ 6994358 w 6994358"/>
              <a:gd name="connsiteY1" fmla="*/ 0 h 0"/>
              <a:gd name="connsiteX2" fmla="*/ 6994358 w 6994358"/>
              <a:gd name="connsiteY2" fmla="*/ 0 h 0"/>
            </a:gdLst>
            <a:ahLst/>
            <a:cxnLst>
              <a:cxn ang="0">
                <a:pos x="connsiteX0" y="connsiteY0"/>
              </a:cxn>
              <a:cxn ang="0">
                <a:pos x="connsiteX1" y="connsiteY1"/>
              </a:cxn>
              <a:cxn ang="0">
                <a:pos x="connsiteX2" y="connsiteY2"/>
              </a:cxn>
            </a:cxnLst>
            <a:rect l="l" t="t" r="r" b="b"/>
            <a:pathLst>
              <a:path w="6994358">
                <a:moveTo>
                  <a:pt x="0" y="0"/>
                </a:moveTo>
                <a:lnTo>
                  <a:pt x="6994358" y="0"/>
                </a:lnTo>
                <a:lnTo>
                  <a:pt x="6994358" y="0"/>
                </a:lnTo>
              </a:path>
            </a:pathLst>
          </a:cu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DO"/>
          </a:p>
        </p:txBody>
      </p:sp>
      <p:sp>
        <p:nvSpPr>
          <p:cNvPr id="15" name="Rectángulo 14"/>
          <p:cNvSpPr/>
          <p:nvPr/>
        </p:nvSpPr>
        <p:spPr>
          <a:xfrm>
            <a:off x="7530377" y="-2825586"/>
            <a:ext cx="1694053" cy="369332"/>
          </a:xfrm>
          <a:prstGeom prst="rect">
            <a:avLst/>
          </a:prstGeom>
        </p:spPr>
        <p:txBody>
          <a:bodyPr wrap="none">
            <a:spAutoFit/>
          </a:bodyPr>
          <a:lstStyle/>
          <a:p>
            <a:r>
              <a:rPr lang="es-DO" b="1" dirty="0" smtClean="0">
                <a:ln w="0"/>
                <a:effectLst>
                  <a:reflection blurRad="6350" stA="53000" endA="300" endPos="35500" dir="5400000" sy="-90000" algn="bl" rotWithShape="0"/>
                </a:effectLst>
                <a:latin typeface="Calibri" panose="020F0502020204030204" pitchFamily="34" charset="0"/>
              </a:rPr>
              <a:t>CONFIABILIDAD</a:t>
            </a:r>
            <a:endParaRPr lang="es-DO" dirty="0"/>
          </a:p>
        </p:txBody>
      </p:sp>
      <p:pic>
        <p:nvPicPr>
          <p:cNvPr id="53" name="Imagen 52"/>
          <p:cNvPicPr>
            <a:picLocks noChangeAspect="1"/>
          </p:cNvPicPr>
          <p:nvPr/>
        </p:nvPicPr>
        <p:blipFill rotWithShape="1">
          <a:blip r:embed="rId6"/>
          <a:srcRect b="28950"/>
          <a:stretch/>
        </p:blipFill>
        <p:spPr>
          <a:xfrm>
            <a:off x="0" y="0"/>
            <a:ext cx="5108891" cy="1866900"/>
          </a:xfrm>
          <a:prstGeom prst="rect">
            <a:avLst/>
          </a:prstGeom>
        </p:spPr>
      </p:pic>
      <p:sp>
        <p:nvSpPr>
          <p:cNvPr id="57" name="CuadroTexto 56"/>
          <p:cNvSpPr txBox="1"/>
          <p:nvPr/>
        </p:nvSpPr>
        <p:spPr>
          <a:xfrm>
            <a:off x="4082144" y="259832"/>
            <a:ext cx="7957457" cy="1200329"/>
          </a:xfrm>
          <a:prstGeom prst="rect">
            <a:avLst/>
          </a:prstGeom>
          <a:noFill/>
        </p:spPr>
        <p:txBody>
          <a:bodyPr wrap="square" rtlCol="0">
            <a:spAutoFit/>
          </a:bodyPr>
          <a:lstStyle/>
          <a:p>
            <a:pPr algn="r"/>
            <a:r>
              <a:rPr lang="es-DO" sz="3600" b="1" dirty="0"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Retos de las CP en un Estado Democrático</a:t>
            </a:r>
            <a:endParaRPr lang="es-DO" sz="3600" b="1"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p:txBody>
      </p:sp>
      <p:sp>
        <p:nvSpPr>
          <p:cNvPr id="3" name="AutoShape 2" descr="Resultado de imagen para logo salud"/>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DO"/>
          </a:p>
        </p:txBody>
      </p:sp>
      <p:grpSp>
        <p:nvGrpSpPr>
          <p:cNvPr id="13" name="Grupo 12"/>
          <p:cNvGrpSpPr/>
          <p:nvPr/>
        </p:nvGrpSpPr>
        <p:grpSpPr>
          <a:xfrm rot="411322">
            <a:off x="191708" y="1954586"/>
            <a:ext cx="6670887" cy="3611738"/>
            <a:chOff x="4210104" y="352789"/>
            <a:chExt cx="7214540" cy="5419103"/>
          </a:xfrm>
        </p:grpSpPr>
        <p:grpSp>
          <p:nvGrpSpPr>
            <p:cNvPr id="14" name="Grupo 13"/>
            <p:cNvGrpSpPr/>
            <p:nvPr/>
          </p:nvGrpSpPr>
          <p:grpSpPr>
            <a:xfrm rot="21149974">
              <a:off x="4210104" y="352789"/>
              <a:ext cx="7214540" cy="5419103"/>
              <a:chOff x="132073" y="1555828"/>
              <a:chExt cx="7214540" cy="5419103"/>
            </a:xfrm>
          </p:grpSpPr>
          <p:sp>
            <p:nvSpPr>
              <p:cNvPr id="17" name="Proceso alternativo 16"/>
              <p:cNvSpPr/>
              <p:nvPr/>
            </p:nvSpPr>
            <p:spPr>
              <a:xfrm>
                <a:off x="132073" y="1555828"/>
                <a:ext cx="7214540" cy="5419103"/>
              </a:xfrm>
              <a:prstGeom prst="flowChartAlternateProcess">
                <a:avLst/>
              </a:prstGeom>
              <a:gradFill flip="none" rotWithShape="1">
                <a:gsLst>
                  <a:gs pos="0">
                    <a:schemeClr val="accent1">
                      <a:lumMod val="40000"/>
                      <a:lumOff val="60000"/>
                    </a:schemeClr>
                  </a:gs>
                  <a:gs pos="23000">
                    <a:schemeClr val="accent1">
                      <a:lumMod val="89000"/>
                    </a:schemeClr>
                  </a:gs>
                  <a:gs pos="69000">
                    <a:schemeClr val="accent1">
                      <a:lumMod val="75000"/>
                    </a:schemeClr>
                  </a:gs>
                  <a:gs pos="97000">
                    <a:schemeClr val="accent1">
                      <a:lumMod val="70000"/>
                    </a:schemeClr>
                  </a:gs>
                </a:gsLst>
                <a:path path="circle">
                  <a:fillToRect l="100000" t="100000"/>
                </a:path>
                <a:tileRect r="-100000" b="-100000"/>
              </a:gra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s-DO"/>
              </a:p>
            </p:txBody>
          </p:sp>
          <p:sp>
            <p:nvSpPr>
              <p:cNvPr id="18" name="Proceso alternativo 17"/>
              <p:cNvSpPr/>
              <p:nvPr/>
            </p:nvSpPr>
            <p:spPr>
              <a:xfrm>
                <a:off x="611287" y="1969468"/>
                <a:ext cx="6255186" cy="4705637"/>
              </a:xfrm>
              <a:prstGeom prst="flowChartAlternateProcess">
                <a:avLst/>
              </a:prstGeom>
              <a:solidFill>
                <a:schemeClr val="bg1"/>
              </a:solidFill>
              <a:effectLst/>
            </p:spPr>
            <p:style>
              <a:lnRef idx="0">
                <a:schemeClr val="accent1"/>
              </a:lnRef>
              <a:fillRef idx="3">
                <a:schemeClr val="accent1"/>
              </a:fillRef>
              <a:effectRef idx="3">
                <a:schemeClr val="accent1"/>
              </a:effectRef>
              <a:fontRef idx="minor">
                <a:schemeClr val="lt1"/>
              </a:fontRef>
            </p:style>
            <p:txBody>
              <a:bodyPr rtlCol="0" anchor="ctr"/>
              <a:lstStyle/>
              <a:p>
                <a:pPr algn="ctr"/>
                <a:endParaRPr lang="es-DO"/>
              </a:p>
            </p:txBody>
          </p:sp>
        </p:grpSp>
        <p:sp>
          <p:nvSpPr>
            <p:cNvPr id="16" name="Rectángulo 15"/>
            <p:cNvSpPr/>
            <p:nvPr/>
          </p:nvSpPr>
          <p:spPr>
            <a:xfrm rot="21188678">
              <a:off x="4881975" y="822458"/>
              <a:ext cx="6006688" cy="4571744"/>
            </a:xfrm>
            <a:prstGeom prst="rect">
              <a:avLst/>
            </a:prstGeom>
          </p:spPr>
          <p:txBody>
            <a:bodyPr wrap="square">
              <a:spAutoFit/>
            </a:bodyPr>
            <a:lstStyle/>
            <a:p>
              <a:pPr algn="ctr"/>
              <a:r>
                <a:rPr lang="es-DO" sz="3200" b="1" dirty="0">
                  <a:ea typeface="Times New Roman" panose="02020603050405020304" pitchFamily="18" charset="0"/>
                  <a:cs typeface="Times New Roman" panose="02020603050405020304" pitchFamily="18" charset="0"/>
                </a:rPr>
                <a:t>El desarrollo de las compras sostenibles debe ser integral, para que la inclusión de políticas que promuevan sus principios, no se constituyan en una barrera de entrada</a:t>
              </a:r>
              <a:endParaRPr lang="es-DO" sz="3200" b="1" dirty="0">
                <a:ea typeface="Times New Roman" panose="02020603050405020304" pitchFamily="18" charset="0"/>
                <a:cs typeface="Times New Roman" panose="02020603050405020304" pitchFamily="18" charset="0"/>
              </a:endParaRPr>
            </a:p>
          </p:txBody>
        </p:sp>
      </p:grpSp>
      <p:pic>
        <p:nvPicPr>
          <p:cNvPr id="2050" name="Picture 2" descr="http://www.elojofisgon.com/wp-content/uploads/2014/10/EDITORIALES_GRANDES_MEDIANAS_Y_PEQUE%C3%91AS.jpg"/>
          <p:cNvPicPr>
            <a:picLocks noChangeAspect="1" noChangeArrowheads="1"/>
          </p:cNvPicPr>
          <p:nvPr/>
        </p:nvPicPr>
        <p:blipFill>
          <a:blip r:embed="rId7">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073791" y="2475389"/>
            <a:ext cx="4762500" cy="1981201"/>
          </a:xfrm>
          <a:prstGeom prst="rect">
            <a:avLst/>
          </a:prstGeom>
          <a:noFill/>
          <a:extLst>
            <a:ext uri="{909E8E84-426E-40DD-AFC4-6F175D3DCCD1}">
              <a14:hiddenFill xmlns:a14="http://schemas.microsoft.com/office/drawing/2010/main">
                <a:solidFill>
                  <a:srgbClr val="FFFFFF"/>
                </a:solidFill>
              </a14:hiddenFill>
            </a:ext>
          </a:extLst>
        </p:spPr>
      </p:pic>
      <p:sp>
        <p:nvSpPr>
          <p:cNvPr id="4" name="CuadroTexto 3"/>
          <p:cNvSpPr txBox="1"/>
          <p:nvPr/>
        </p:nvSpPr>
        <p:spPr>
          <a:xfrm>
            <a:off x="7530377" y="4456590"/>
            <a:ext cx="4436722" cy="923330"/>
          </a:xfrm>
          <a:prstGeom prst="rect">
            <a:avLst/>
          </a:prstGeom>
          <a:noFill/>
        </p:spPr>
        <p:txBody>
          <a:bodyPr wrap="square" rtlCol="0">
            <a:spAutoFit/>
          </a:bodyPr>
          <a:lstStyle/>
          <a:p>
            <a:pPr algn="ctr"/>
            <a:r>
              <a:rPr lang="es-DO" b="1" dirty="0" smtClean="0"/>
              <a:t>Lotificación de procesos para que las empresas puedan presentar ofertas conforme a su trabajado</a:t>
            </a:r>
            <a:endParaRPr lang="es-DO" b="1" dirty="0"/>
          </a:p>
        </p:txBody>
      </p:sp>
    </p:spTree>
    <p:extLst>
      <p:ext uri="{BB962C8B-B14F-4D97-AF65-F5344CB8AC3E}">
        <p14:creationId xmlns:p14="http://schemas.microsoft.com/office/powerpoint/2010/main" val="17784523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Imagen 25"/>
          <p:cNvPicPr>
            <a:picLocks noChangeAspect="1"/>
          </p:cNvPicPr>
          <p:nvPr/>
        </p:nvPicPr>
        <p:blipFill>
          <a:blip r:embed="rId2"/>
          <a:stretch>
            <a:fillRect/>
          </a:stretch>
        </p:blipFill>
        <p:spPr>
          <a:xfrm>
            <a:off x="500744" y="6133419"/>
            <a:ext cx="1741714" cy="448409"/>
          </a:xfrm>
          <a:prstGeom prst="rect">
            <a:avLst/>
          </a:prstGeom>
        </p:spPr>
      </p:pic>
      <p:pic>
        <p:nvPicPr>
          <p:cNvPr id="27" name="Imagen 26"/>
          <p:cNvPicPr>
            <a:picLocks noChangeAspect="1"/>
          </p:cNvPicPr>
          <p:nvPr/>
        </p:nvPicPr>
        <p:blipFill>
          <a:blip r:embed="rId3"/>
          <a:stretch>
            <a:fillRect/>
          </a:stretch>
        </p:blipFill>
        <p:spPr>
          <a:xfrm>
            <a:off x="2336346" y="6097083"/>
            <a:ext cx="1299482" cy="521079"/>
          </a:xfrm>
          <a:prstGeom prst="rect">
            <a:avLst/>
          </a:prstGeom>
        </p:spPr>
      </p:pic>
      <p:pic>
        <p:nvPicPr>
          <p:cNvPr id="28" name="Imagen 27"/>
          <p:cNvPicPr>
            <a:picLocks noChangeAspect="1"/>
          </p:cNvPicPr>
          <p:nvPr/>
        </p:nvPicPr>
        <p:blipFill>
          <a:blip r:embed="rId4"/>
          <a:stretch>
            <a:fillRect/>
          </a:stretch>
        </p:blipFill>
        <p:spPr>
          <a:xfrm>
            <a:off x="3842655" y="6133419"/>
            <a:ext cx="5098748" cy="582189"/>
          </a:xfrm>
          <a:prstGeom prst="rect">
            <a:avLst/>
          </a:prstGeom>
        </p:spPr>
      </p:pic>
      <p:pic>
        <p:nvPicPr>
          <p:cNvPr id="29" name="Imagen 28"/>
          <p:cNvPicPr>
            <a:picLocks noChangeAspect="1"/>
          </p:cNvPicPr>
          <p:nvPr/>
        </p:nvPicPr>
        <p:blipFill>
          <a:blip r:embed="rId5"/>
          <a:stretch>
            <a:fillRect/>
          </a:stretch>
        </p:blipFill>
        <p:spPr>
          <a:xfrm>
            <a:off x="9224430" y="6045248"/>
            <a:ext cx="2257955" cy="572914"/>
          </a:xfrm>
          <a:prstGeom prst="rect">
            <a:avLst/>
          </a:prstGeom>
        </p:spPr>
      </p:pic>
      <p:sp>
        <p:nvSpPr>
          <p:cNvPr id="30" name="Forma libre 29"/>
          <p:cNvSpPr/>
          <p:nvPr/>
        </p:nvSpPr>
        <p:spPr>
          <a:xfrm flipV="1">
            <a:off x="5181776" y="292976"/>
            <a:ext cx="6857825" cy="45719"/>
          </a:xfrm>
          <a:custGeom>
            <a:avLst/>
            <a:gdLst>
              <a:gd name="connsiteX0" fmla="*/ 0 w 6994358"/>
              <a:gd name="connsiteY0" fmla="*/ 0 h 0"/>
              <a:gd name="connsiteX1" fmla="*/ 6994358 w 6994358"/>
              <a:gd name="connsiteY1" fmla="*/ 0 h 0"/>
              <a:gd name="connsiteX2" fmla="*/ 6994358 w 6994358"/>
              <a:gd name="connsiteY2" fmla="*/ 0 h 0"/>
            </a:gdLst>
            <a:ahLst/>
            <a:cxnLst>
              <a:cxn ang="0">
                <a:pos x="connsiteX0" y="connsiteY0"/>
              </a:cxn>
              <a:cxn ang="0">
                <a:pos x="connsiteX1" y="connsiteY1"/>
              </a:cxn>
              <a:cxn ang="0">
                <a:pos x="connsiteX2" y="connsiteY2"/>
              </a:cxn>
            </a:cxnLst>
            <a:rect l="l" t="t" r="r" b="b"/>
            <a:pathLst>
              <a:path w="6994358">
                <a:moveTo>
                  <a:pt x="0" y="0"/>
                </a:moveTo>
                <a:lnTo>
                  <a:pt x="6994358" y="0"/>
                </a:lnTo>
                <a:lnTo>
                  <a:pt x="6994358" y="0"/>
                </a:lnTo>
              </a:path>
            </a:pathLst>
          </a:custGeom>
          <a:solidFill>
            <a:srgbClr val="002060"/>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DO"/>
          </a:p>
        </p:txBody>
      </p:sp>
      <p:sp>
        <p:nvSpPr>
          <p:cNvPr id="31" name="Forma libre 30"/>
          <p:cNvSpPr/>
          <p:nvPr/>
        </p:nvSpPr>
        <p:spPr>
          <a:xfrm>
            <a:off x="5181777" y="259832"/>
            <a:ext cx="6857824" cy="45719"/>
          </a:xfrm>
          <a:custGeom>
            <a:avLst/>
            <a:gdLst>
              <a:gd name="connsiteX0" fmla="*/ 0 w 6994358"/>
              <a:gd name="connsiteY0" fmla="*/ 0 h 0"/>
              <a:gd name="connsiteX1" fmla="*/ 6994358 w 6994358"/>
              <a:gd name="connsiteY1" fmla="*/ 0 h 0"/>
              <a:gd name="connsiteX2" fmla="*/ 6994358 w 6994358"/>
              <a:gd name="connsiteY2" fmla="*/ 0 h 0"/>
            </a:gdLst>
            <a:ahLst/>
            <a:cxnLst>
              <a:cxn ang="0">
                <a:pos x="connsiteX0" y="connsiteY0"/>
              </a:cxn>
              <a:cxn ang="0">
                <a:pos x="connsiteX1" y="connsiteY1"/>
              </a:cxn>
              <a:cxn ang="0">
                <a:pos x="connsiteX2" y="connsiteY2"/>
              </a:cxn>
            </a:cxnLst>
            <a:rect l="l" t="t" r="r" b="b"/>
            <a:pathLst>
              <a:path w="6994358">
                <a:moveTo>
                  <a:pt x="0" y="0"/>
                </a:moveTo>
                <a:lnTo>
                  <a:pt x="6994358" y="0"/>
                </a:lnTo>
                <a:lnTo>
                  <a:pt x="6994358" y="0"/>
                </a:lnTo>
              </a:path>
            </a:pathLst>
          </a:cu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DO"/>
          </a:p>
        </p:txBody>
      </p:sp>
      <p:sp>
        <p:nvSpPr>
          <p:cNvPr id="15" name="Rectángulo 14"/>
          <p:cNvSpPr/>
          <p:nvPr/>
        </p:nvSpPr>
        <p:spPr>
          <a:xfrm>
            <a:off x="7530377" y="-2825586"/>
            <a:ext cx="1694053" cy="369332"/>
          </a:xfrm>
          <a:prstGeom prst="rect">
            <a:avLst/>
          </a:prstGeom>
        </p:spPr>
        <p:txBody>
          <a:bodyPr wrap="none">
            <a:spAutoFit/>
          </a:bodyPr>
          <a:lstStyle/>
          <a:p>
            <a:r>
              <a:rPr lang="es-DO" b="1" dirty="0" smtClean="0">
                <a:ln w="0"/>
                <a:effectLst>
                  <a:reflection blurRad="6350" stA="53000" endA="300" endPos="35500" dir="5400000" sy="-90000" algn="bl" rotWithShape="0"/>
                </a:effectLst>
                <a:latin typeface="Calibri" panose="020F0502020204030204" pitchFamily="34" charset="0"/>
              </a:rPr>
              <a:t>CONFIABILIDAD</a:t>
            </a:r>
            <a:endParaRPr lang="es-DO" dirty="0"/>
          </a:p>
        </p:txBody>
      </p:sp>
      <p:pic>
        <p:nvPicPr>
          <p:cNvPr id="53" name="Imagen 52"/>
          <p:cNvPicPr>
            <a:picLocks noChangeAspect="1"/>
          </p:cNvPicPr>
          <p:nvPr/>
        </p:nvPicPr>
        <p:blipFill rotWithShape="1">
          <a:blip r:embed="rId6"/>
          <a:srcRect b="28950"/>
          <a:stretch/>
        </p:blipFill>
        <p:spPr>
          <a:xfrm>
            <a:off x="0" y="0"/>
            <a:ext cx="5108891" cy="1866900"/>
          </a:xfrm>
          <a:prstGeom prst="rect">
            <a:avLst/>
          </a:prstGeom>
        </p:spPr>
      </p:pic>
      <p:sp>
        <p:nvSpPr>
          <p:cNvPr id="57" name="CuadroTexto 56"/>
          <p:cNvSpPr txBox="1"/>
          <p:nvPr/>
        </p:nvSpPr>
        <p:spPr>
          <a:xfrm>
            <a:off x="4082144" y="259832"/>
            <a:ext cx="7957457" cy="1200329"/>
          </a:xfrm>
          <a:prstGeom prst="rect">
            <a:avLst/>
          </a:prstGeom>
          <a:noFill/>
        </p:spPr>
        <p:txBody>
          <a:bodyPr wrap="square" rtlCol="0">
            <a:spAutoFit/>
          </a:bodyPr>
          <a:lstStyle/>
          <a:p>
            <a:pPr algn="r"/>
            <a:r>
              <a:rPr lang="es-DO" sz="3600" b="1" dirty="0"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Retos de las CP en un Estado Democrático</a:t>
            </a:r>
            <a:endParaRPr lang="es-DO" sz="3600" b="1"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p:txBody>
      </p:sp>
      <p:sp>
        <p:nvSpPr>
          <p:cNvPr id="3" name="AutoShape 2" descr="Resultado de imagen para logo salud"/>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DO"/>
          </a:p>
        </p:txBody>
      </p:sp>
      <p:grpSp>
        <p:nvGrpSpPr>
          <p:cNvPr id="13" name="Grupo 12"/>
          <p:cNvGrpSpPr/>
          <p:nvPr/>
        </p:nvGrpSpPr>
        <p:grpSpPr>
          <a:xfrm rot="411322">
            <a:off x="560544" y="1764813"/>
            <a:ext cx="11406742" cy="4063958"/>
            <a:chOff x="4254389" y="349886"/>
            <a:chExt cx="7214540" cy="6097620"/>
          </a:xfrm>
        </p:grpSpPr>
        <p:grpSp>
          <p:nvGrpSpPr>
            <p:cNvPr id="14" name="Grupo 13"/>
            <p:cNvGrpSpPr/>
            <p:nvPr/>
          </p:nvGrpSpPr>
          <p:grpSpPr>
            <a:xfrm rot="21149974">
              <a:off x="4254389" y="349886"/>
              <a:ext cx="7214540" cy="6097620"/>
              <a:chOff x="132073" y="1555828"/>
              <a:chExt cx="7214540" cy="6097620"/>
            </a:xfrm>
          </p:grpSpPr>
          <p:sp>
            <p:nvSpPr>
              <p:cNvPr id="17" name="Proceso alternativo 16"/>
              <p:cNvSpPr/>
              <p:nvPr/>
            </p:nvSpPr>
            <p:spPr>
              <a:xfrm>
                <a:off x="132073" y="1555828"/>
                <a:ext cx="7214540" cy="6097620"/>
              </a:xfrm>
              <a:prstGeom prst="flowChartAlternateProcess">
                <a:avLst/>
              </a:prstGeom>
              <a:gradFill flip="none" rotWithShape="1">
                <a:gsLst>
                  <a:gs pos="0">
                    <a:schemeClr val="accent1">
                      <a:lumMod val="40000"/>
                      <a:lumOff val="60000"/>
                    </a:schemeClr>
                  </a:gs>
                  <a:gs pos="23000">
                    <a:schemeClr val="accent1">
                      <a:lumMod val="89000"/>
                    </a:schemeClr>
                  </a:gs>
                  <a:gs pos="69000">
                    <a:schemeClr val="accent1">
                      <a:lumMod val="75000"/>
                    </a:schemeClr>
                  </a:gs>
                  <a:gs pos="97000">
                    <a:schemeClr val="accent1">
                      <a:lumMod val="70000"/>
                    </a:schemeClr>
                  </a:gs>
                </a:gsLst>
                <a:path path="circle">
                  <a:fillToRect l="100000" t="100000"/>
                </a:path>
                <a:tileRect r="-100000" b="-100000"/>
              </a:gra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s-DO"/>
              </a:p>
            </p:txBody>
          </p:sp>
          <p:sp>
            <p:nvSpPr>
              <p:cNvPr id="18" name="Proceso alternativo 17"/>
              <p:cNvSpPr/>
              <p:nvPr/>
            </p:nvSpPr>
            <p:spPr>
              <a:xfrm>
                <a:off x="611287" y="1969468"/>
                <a:ext cx="6255186" cy="5369778"/>
              </a:xfrm>
              <a:prstGeom prst="flowChartAlternateProcess">
                <a:avLst/>
              </a:prstGeom>
              <a:solidFill>
                <a:schemeClr val="bg1"/>
              </a:solidFill>
              <a:effectLst/>
            </p:spPr>
            <p:style>
              <a:lnRef idx="0">
                <a:schemeClr val="accent1"/>
              </a:lnRef>
              <a:fillRef idx="3">
                <a:schemeClr val="accent1"/>
              </a:fillRef>
              <a:effectRef idx="3">
                <a:schemeClr val="accent1"/>
              </a:effectRef>
              <a:fontRef idx="minor">
                <a:schemeClr val="lt1"/>
              </a:fontRef>
            </p:style>
            <p:txBody>
              <a:bodyPr rtlCol="0" anchor="ctr"/>
              <a:lstStyle/>
              <a:p>
                <a:pPr algn="ctr"/>
                <a:endParaRPr lang="es-DO" dirty="0"/>
              </a:p>
            </p:txBody>
          </p:sp>
        </p:grpSp>
        <p:sp>
          <p:nvSpPr>
            <p:cNvPr id="16" name="Rectángulo 15"/>
            <p:cNvSpPr/>
            <p:nvPr/>
          </p:nvSpPr>
          <p:spPr>
            <a:xfrm rot="21188678">
              <a:off x="4979742" y="819816"/>
              <a:ext cx="6006688" cy="5310611"/>
            </a:xfrm>
            <a:prstGeom prst="rect">
              <a:avLst/>
            </a:prstGeom>
          </p:spPr>
          <p:txBody>
            <a:bodyPr wrap="square">
              <a:spAutoFit/>
            </a:bodyPr>
            <a:lstStyle/>
            <a:p>
              <a:pPr algn="ctr"/>
              <a:r>
                <a:rPr lang="es-DO" sz="3200" dirty="0"/>
                <a:t>Los recursos públicos que deben ser utilizados para el bien común de manera transparente, otorgando las oportunidades a las </a:t>
              </a:r>
              <a:r>
                <a:rPr lang="es-DO" sz="3200" dirty="0" err="1"/>
                <a:t>Mipyme</a:t>
              </a:r>
              <a:r>
                <a:rPr lang="es-DO" sz="3200" dirty="0"/>
                <a:t> y a quienes deseen ser proveedores del Estado, de participar en igualdad de condiciones   y sobre todo reconociendo los derechos de las personas de recibir  obras, bienes y servicios de calidad a los que tienen derecho</a:t>
              </a:r>
              <a:endParaRPr lang="es-DO" sz="3200" dirty="0"/>
            </a:p>
          </p:txBody>
        </p:sp>
      </p:grpSp>
    </p:spTree>
    <p:extLst>
      <p:ext uri="{BB962C8B-B14F-4D97-AF65-F5344CB8AC3E}">
        <p14:creationId xmlns:p14="http://schemas.microsoft.com/office/powerpoint/2010/main" val="255559689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Imagen 25"/>
          <p:cNvPicPr>
            <a:picLocks noChangeAspect="1"/>
          </p:cNvPicPr>
          <p:nvPr/>
        </p:nvPicPr>
        <p:blipFill>
          <a:blip r:embed="rId2"/>
          <a:stretch>
            <a:fillRect/>
          </a:stretch>
        </p:blipFill>
        <p:spPr>
          <a:xfrm>
            <a:off x="500744" y="6133419"/>
            <a:ext cx="1741714" cy="448409"/>
          </a:xfrm>
          <a:prstGeom prst="rect">
            <a:avLst/>
          </a:prstGeom>
        </p:spPr>
      </p:pic>
      <p:pic>
        <p:nvPicPr>
          <p:cNvPr id="27" name="Imagen 26"/>
          <p:cNvPicPr>
            <a:picLocks noChangeAspect="1"/>
          </p:cNvPicPr>
          <p:nvPr/>
        </p:nvPicPr>
        <p:blipFill>
          <a:blip r:embed="rId3"/>
          <a:stretch>
            <a:fillRect/>
          </a:stretch>
        </p:blipFill>
        <p:spPr>
          <a:xfrm>
            <a:off x="2336346" y="6097083"/>
            <a:ext cx="1299482" cy="521079"/>
          </a:xfrm>
          <a:prstGeom prst="rect">
            <a:avLst/>
          </a:prstGeom>
        </p:spPr>
      </p:pic>
      <p:pic>
        <p:nvPicPr>
          <p:cNvPr id="28" name="Imagen 27"/>
          <p:cNvPicPr>
            <a:picLocks noChangeAspect="1"/>
          </p:cNvPicPr>
          <p:nvPr/>
        </p:nvPicPr>
        <p:blipFill>
          <a:blip r:embed="rId4"/>
          <a:stretch>
            <a:fillRect/>
          </a:stretch>
        </p:blipFill>
        <p:spPr>
          <a:xfrm>
            <a:off x="3842655" y="6133419"/>
            <a:ext cx="5098748" cy="582189"/>
          </a:xfrm>
          <a:prstGeom prst="rect">
            <a:avLst/>
          </a:prstGeom>
        </p:spPr>
      </p:pic>
      <p:pic>
        <p:nvPicPr>
          <p:cNvPr id="29" name="Imagen 28"/>
          <p:cNvPicPr>
            <a:picLocks noChangeAspect="1"/>
          </p:cNvPicPr>
          <p:nvPr/>
        </p:nvPicPr>
        <p:blipFill>
          <a:blip r:embed="rId5"/>
          <a:stretch>
            <a:fillRect/>
          </a:stretch>
        </p:blipFill>
        <p:spPr>
          <a:xfrm>
            <a:off x="9224430" y="6045248"/>
            <a:ext cx="2257955" cy="572914"/>
          </a:xfrm>
          <a:prstGeom prst="rect">
            <a:avLst/>
          </a:prstGeom>
        </p:spPr>
      </p:pic>
      <p:sp>
        <p:nvSpPr>
          <p:cNvPr id="30" name="Forma libre 29"/>
          <p:cNvSpPr/>
          <p:nvPr/>
        </p:nvSpPr>
        <p:spPr>
          <a:xfrm flipV="1">
            <a:off x="5181776" y="292976"/>
            <a:ext cx="6857825" cy="45719"/>
          </a:xfrm>
          <a:custGeom>
            <a:avLst/>
            <a:gdLst>
              <a:gd name="connsiteX0" fmla="*/ 0 w 6994358"/>
              <a:gd name="connsiteY0" fmla="*/ 0 h 0"/>
              <a:gd name="connsiteX1" fmla="*/ 6994358 w 6994358"/>
              <a:gd name="connsiteY1" fmla="*/ 0 h 0"/>
              <a:gd name="connsiteX2" fmla="*/ 6994358 w 6994358"/>
              <a:gd name="connsiteY2" fmla="*/ 0 h 0"/>
            </a:gdLst>
            <a:ahLst/>
            <a:cxnLst>
              <a:cxn ang="0">
                <a:pos x="connsiteX0" y="connsiteY0"/>
              </a:cxn>
              <a:cxn ang="0">
                <a:pos x="connsiteX1" y="connsiteY1"/>
              </a:cxn>
              <a:cxn ang="0">
                <a:pos x="connsiteX2" y="connsiteY2"/>
              </a:cxn>
            </a:cxnLst>
            <a:rect l="l" t="t" r="r" b="b"/>
            <a:pathLst>
              <a:path w="6994358">
                <a:moveTo>
                  <a:pt x="0" y="0"/>
                </a:moveTo>
                <a:lnTo>
                  <a:pt x="6994358" y="0"/>
                </a:lnTo>
                <a:lnTo>
                  <a:pt x="6994358" y="0"/>
                </a:lnTo>
              </a:path>
            </a:pathLst>
          </a:custGeom>
          <a:solidFill>
            <a:srgbClr val="002060"/>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DO"/>
          </a:p>
        </p:txBody>
      </p:sp>
      <p:sp>
        <p:nvSpPr>
          <p:cNvPr id="31" name="Forma libre 30"/>
          <p:cNvSpPr/>
          <p:nvPr/>
        </p:nvSpPr>
        <p:spPr>
          <a:xfrm>
            <a:off x="5181777" y="259832"/>
            <a:ext cx="6857824" cy="45719"/>
          </a:xfrm>
          <a:custGeom>
            <a:avLst/>
            <a:gdLst>
              <a:gd name="connsiteX0" fmla="*/ 0 w 6994358"/>
              <a:gd name="connsiteY0" fmla="*/ 0 h 0"/>
              <a:gd name="connsiteX1" fmla="*/ 6994358 w 6994358"/>
              <a:gd name="connsiteY1" fmla="*/ 0 h 0"/>
              <a:gd name="connsiteX2" fmla="*/ 6994358 w 6994358"/>
              <a:gd name="connsiteY2" fmla="*/ 0 h 0"/>
            </a:gdLst>
            <a:ahLst/>
            <a:cxnLst>
              <a:cxn ang="0">
                <a:pos x="connsiteX0" y="connsiteY0"/>
              </a:cxn>
              <a:cxn ang="0">
                <a:pos x="connsiteX1" y="connsiteY1"/>
              </a:cxn>
              <a:cxn ang="0">
                <a:pos x="connsiteX2" y="connsiteY2"/>
              </a:cxn>
            </a:cxnLst>
            <a:rect l="l" t="t" r="r" b="b"/>
            <a:pathLst>
              <a:path w="6994358">
                <a:moveTo>
                  <a:pt x="0" y="0"/>
                </a:moveTo>
                <a:lnTo>
                  <a:pt x="6994358" y="0"/>
                </a:lnTo>
                <a:lnTo>
                  <a:pt x="6994358" y="0"/>
                </a:lnTo>
              </a:path>
            </a:pathLst>
          </a:cu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DO"/>
          </a:p>
        </p:txBody>
      </p:sp>
      <p:sp>
        <p:nvSpPr>
          <p:cNvPr id="15" name="Rectángulo 14"/>
          <p:cNvSpPr/>
          <p:nvPr/>
        </p:nvSpPr>
        <p:spPr>
          <a:xfrm>
            <a:off x="7530377" y="-2825586"/>
            <a:ext cx="1694053" cy="369332"/>
          </a:xfrm>
          <a:prstGeom prst="rect">
            <a:avLst/>
          </a:prstGeom>
        </p:spPr>
        <p:txBody>
          <a:bodyPr wrap="none">
            <a:spAutoFit/>
          </a:bodyPr>
          <a:lstStyle/>
          <a:p>
            <a:r>
              <a:rPr lang="es-DO" b="1" dirty="0" smtClean="0">
                <a:ln w="0"/>
                <a:effectLst>
                  <a:reflection blurRad="6350" stA="53000" endA="300" endPos="35500" dir="5400000" sy="-90000" algn="bl" rotWithShape="0"/>
                </a:effectLst>
                <a:latin typeface="Calibri" panose="020F0502020204030204" pitchFamily="34" charset="0"/>
              </a:rPr>
              <a:t>CONFIABILIDAD</a:t>
            </a:r>
            <a:endParaRPr lang="es-DO" dirty="0"/>
          </a:p>
        </p:txBody>
      </p:sp>
      <p:pic>
        <p:nvPicPr>
          <p:cNvPr id="53" name="Imagen 52"/>
          <p:cNvPicPr>
            <a:picLocks noChangeAspect="1"/>
          </p:cNvPicPr>
          <p:nvPr/>
        </p:nvPicPr>
        <p:blipFill rotWithShape="1">
          <a:blip r:embed="rId6"/>
          <a:srcRect b="28950"/>
          <a:stretch/>
        </p:blipFill>
        <p:spPr>
          <a:xfrm>
            <a:off x="0" y="0"/>
            <a:ext cx="5108891" cy="1866900"/>
          </a:xfrm>
          <a:prstGeom prst="rect">
            <a:avLst/>
          </a:prstGeom>
        </p:spPr>
      </p:pic>
      <p:sp>
        <p:nvSpPr>
          <p:cNvPr id="57" name="CuadroTexto 56"/>
          <p:cNvSpPr txBox="1"/>
          <p:nvPr/>
        </p:nvSpPr>
        <p:spPr>
          <a:xfrm>
            <a:off x="4082144" y="259832"/>
            <a:ext cx="7957457" cy="1200329"/>
          </a:xfrm>
          <a:prstGeom prst="rect">
            <a:avLst/>
          </a:prstGeom>
          <a:noFill/>
        </p:spPr>
        <p:txBody>
          <a:bodyPr wrap="square" rtlCol="0">
            <a:spAutoFit/>
          </a:bodyPr>
          <a:lstStyle/>
          <a:p>
            <a:pPr algn="r"/>
            <a:r>
              <a:rPr lang="es-DO" sz="3600" b="1" dirty="0"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Retos de las CP en un Estado Democrático</a:t>
            </a:r>
            <a:endParaRPr lang="es-DO" sz="3600" b="1"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p:txBody>
      </p:sp>
      <p:sp>
        <p:nvSpPr>
          <p:cNvPr id="3" name="AutoShape 2" descr="Resultado de imagen para logo salud"/>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DO"/>
          </a:p>
        </p:txBody>
      </p:sp>
      <p:grpSp>
        <p:nvGrpSpPr>
          <p:cNvPr id="13" name="Grupo 12"/>
          <p:cNvGrpSpPr/>
          <p:nvPr/>
        </p:nvGrpSpPr>
        <p:grpSpPr>
          <a:xfrm rot="411322">
            <a:off x="191708" y="1954586"/>
            <a:ext cx="6670887" cy="3611738"/>
            <a:chOff x="4210104" y="352789"/>
            <a:chExt cx="7214540" cy="5419103"/>
          </a:xfrm>
        </p:grpSpPr>
        <p:grpSp>
          <p:nvGrpSpPr>
            <p:cNvPr id="14" name="Grupo 13"/>
            <p:cNvGrpSpPr/>
            <p:nvPr/>
          </p:nvGrpSpPr>
          <p:grpSpPr>
            <a:xfrm rot="21149974">
              <a:off x="4210104" y="352789"/>
              <a:ext cx="7214540" cy="5419103"/>
              <a:chOff x="132073" y="1555828"/>
              <a:chExt cx="7214540" cy="5419103"/>
            </a:xfrm>
          </p:grpSpPr>
          <p:sp>
            <p:nvSpPr>
              <p:cNvPr id="17" name="Proceso alternativo 16"/>
              <p:cNvSpPr/>
              <p:nvPr/>
            </p:nvSpPr>
            <p:spPr>
              <a:xfrm>
                <a:off x="132073" y="1555828"/>
                <a:ext cx="7214540" cy="5419103"/>
              </a:xfrm>
              <a:prstGeom prst="flowChartAlternateProcess">
                <a:avLst/>
              </a:prstGeom>
              <a:gradFill flip="none" rotWithShape="1">
                <a:gsLst>
                  <a:gs pos="0">
                    <a:schemeClr val="accent1">
                      <a:lumMod val="40000"/>
                      <a:lumOff val="60000"/>
                    </a:schemeClr>
                  </a:gs>
                  <a:gs pos="23000">
                    <a:schemeClr val="accent1">
                      <a:lumMod val="89000"/>
                    </a:schemeClr>
                  </a:gs>
                  <a:gs pos="69000">
                    <a:schemeClr val="accent1">
                      <a:lumMod val="75000"/>
                    </a:schemeClr>
                  </a:gs>
                  <a:gs pos="97000">
                    <a:schemeClr val="accent1">
                      <a:lumMod val="70000"/>
                    </a:schemeClr>
                  </a:gs>
                </a:gsLst>
                <a:path path="circle">
                  <a:fillToRect l="100000" t="100000"/>
                </a:path>
                <a:tileRect r="-100000" b="-100000"/>
              </a:gra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s-DO"/>
              </a:p>
            </p:txBody>
          </p:sp>
          <p:sp>
            <p:nvSpPr>
              <p:cNvPr id="18" name="Proceso alternativo 17"/>
              <p:cNvSpPr/>
              <p:nvPr/>
            </p:nvSpPr>
            <p:spPr>
              <a:xfrm>
                <a:off x="611287" y="1969468"/>
                <a:ext cx="6255186" cy="4705637"/>
              </a:xfrm>
              <a:prstGeom prst="flowChartAlternateProcess">
                <a:avLst/>
              </a:prstGeom>
              <a:solidFill>
                <a:schemeClr val="bg1"/>
              </a:solidFill>
              <a:effectLst/>
            </p:spPr>
            <p:style>
              <a:lnRef idx="0">
                <a:schemeClr val="accent1"/>
              </a:lnRef>
              <a:fillRef idx="3">
                <a:schemeClr val="accent1"/>
              </a:fillRef>
              <a:effectRef idx="3">
                <a:schemeClr val="accent1"/>
              </a:effectRef>
              <a:fontRef idx="minor">
                <a:schemeClr val="lt1"/>
              </a:fontRef>
            </p:style>
            <p:txBody>
              <a:bodyPr rtlCol="0" anchor="ctr"/>
              <a:lstStyle/>
              <a:p>
                <a:pPr algn="ctr"/>
                <a:endParaRPr lang="es-DO"/>
              </a:p>
            </p:txBody>
          </p:sp>
        </p:grpSp>
        <p:sp>
          <p:nvSpPr>
            <p:cNvPr id="16" name="Rectángulo 15"/>
            <p:cNvSpPr/>
            <p:nvPr/>
          </p:nvSpPr>
          <p:spPr>
            <a:xfrm rot="21188678">
              <a:off x="4881975" y="822458"/>
              <a:ext cx="6006688" cy="4571744"/>
            </a:xfrm>
            <a:prstGeom prst="rect">
              <a:avLst/>
            </a:prstGeom>
          </p:spPr>
          <p:txBody>
            <a:bodyPr wrap="square">
              <a:spAutoFit/>
            </a:bodyPr>
            <a:lstStyle/>
            <a:p>
              <a:pPr algn="ctr"/>
              <a:r>
                <a:rPr lang="es-DO" sz="3200" b="1" dirty="0">
                  <a:ea typeface="Times New Roman" panose="02020603050405020304" pitchFamily="18" charset="0"/>
                  <a:cs typeface="Times New Roman" panose="02020603050405020304" pitchFamily="18" charset="0"/>
                </a:rPr>
                <a:t>La educación y la comunicación son vitales para la generación de confianza y concertación de actores.  Esto es una garantía para la sostenibilidad de cualquier reforma</a:t>
              </a:r>
              <a:endParaRPr lang="es-DO" sz="3200" b="1" dirty="0">
                <a:ea typeface="Times New Roman" panose="02020603050405020304" pitchFamily="18" charset="0"/>
                <a:cs typeface="Times New Roman" panose="02020603050405020304" pitchFamily="18" charset="0"/>
              </a:endParaRPr>
            </a:p>
          </p:txBody>
        </p:sp>
      </p:grpSp>
      <p:pic>
        <p:nvPicPr>
          <p:cNvPr id="3074" name="Picture 2" descr="http://www.fatadigital.com/wp-content/uploads/2013/09/iconos-comunicacion.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328893" y="1719993"/>
            <a:ext cx="4302358" cy="43023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1580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Imagen 25"/>
          <p:cNvPicPr>
            <a:picLocks noChangeAspect="1"/>
          </p:cNvPicPr>
          <p:nvPr/>
        </p:nvPicPr>
        <p:blipFill>
          <a:blip r:embed="rId2"/>
          <a:stretch>
            <a:fillRect/>
          </a:stretch>
        </p:blipFill>
        <p:spPr>
          <a:xfrm>
            <a:off x="500744" y="6133419"/>
            <a:ext cx="1741714" cy="448409"/>
          </a:xfrm>
          <a:prstGeom prst="rect">
            <a:avLst/>
          </a:prstGeom>
        </p:spPr>
      </p:pic>
      <p:pic>
        <p:nvPicPr>
          <p:cNvPr id="27" name="Imagen 26"/>
          <p:cNvPicPr>
            <a:picLocks noChangeAspect="1"/>
          </p:cNvPicPr>
          <p:nvPr/>
        </p:nvPicPr>
        <p:blipFill>
          <a:blip r:embed="rId3"/>
          <a:stretch>
            <a:fillRect/>
          </a:stretch>
        </p:blipFill>
        <p:spPr>
          <a:xfrm>
            <a:off x="2336346" y="6097083"/>
            <a:ext cx="1299482" cy="521079"/>
          </a:xfrm>
          <a:prstGeom prst="rect">
            <a:avLst/>
          </a:prstGeom>
        </p:spPr>
      </p:pic>
      <p:pic>
        <p:nvPicPr>
          <p:cNvPr id="28" name="Imagen 27"/>
          <p:cNvPicPr>
            <a:picLocks noChangeAspect="1"/>
          </p:cNvPicPr>
          <p:nvPr/>
        </p:nvPicPr>
        <p:blipFill>
          <a:blip r:embed="rId4"/>
          <a:stretch>
            <a:fillRect/>
          </a:stretch>
        </p:blipFill>
        <p:spPr>
          <a:xfrm>
            <a:off x="3842655" y="6133419"/>
            <a:ext cx="5098748" cy="582189"/>
          </a:xfrm>
          <a:prstGeom prst="rect">
            <a:avLst/>
          </a:prstGeom>
        </p:spPr>
      </p:pic>
      <p:pic>
        <p:nvPicPr>
          <p:cNvPr id="29" name="Imagen 28"/>
          <p:cNvPicPr>
            <a:picLocks noChangeAspect="1"/>
          </p:cNvPicPr>
          <p:nvPr/>
        </p:nvPicPr>
        <p:blipFill>
          <a:blip r:embed="rId5"/>
          <a:stretch>
            <a:fillRect/>
          </a:stretch>
        </p:blipFill>
        <p:spPr>
          <a:xfrm>
            <a:off x="9224430" y="6045248"/>
            <a:ext cx="2257955" cy="572914"/>
          </a:xfrm>
          <a:prstGeom prst="rect">
            <a:avLst/>
          </a:prstGeom>
        </p:spPr>
      </p:pic>
      <p:sp>
        <p:nvSpPr>
          <p:cNvPr id="30" name="Forma libre 29"/>
          <p:cNvSpPr/>
          <p:nvPr/>
        </p:nvSpPr>
        <p:spPr>
          <a:xfrm flipV="1">
            <a:off x="5181776" y="292976"/>
            <a:ext cx="6857825" cy="45719"/>
          </a:xfrm>
          <a:custGeom>
            <a:avLst/>
            <a:gdLst>
              <a:gd name="connsiteX0" fmla="*/ 0 w 6994358"/>
              <a:gd name="connsiteY0" fmla="*/ 0 h 0"/>
              <a:gd name="connsiteX1" fmla="*/ 6994358 w 6994358"/>
              <a:gd name="connsiteY1" fmla="*/ 0 h 0"/>
              <a:gd name="connsiteX2" fmla="*/ 6994358 w 6994358"/>
              <a:gd name="connsiteY2" fmla="*/ 0 h 0"/>
            </a:gdLst>
            <a:ahLst/>
            <a:cxnLst>
              <a:cxn ang="0">
                <a:pos x="connsiteX0" y="connsiteY0"/>
              </a:cxn>
              <a:cxn ang="0">
                <a:pos x="connsiteX1" y="connsiteY1"/>
              </a:cxn>
              <a:cxn ang="0">
                <a:pos x="connsiteX2" y="connsiteY2"/>
              </a:cxn>
            </a:cxnLst>
            <a:rect l="l" t="t" r="r" b="b"/>
            <a:pathLst>
              <a:path w="6994358">
                <a:moveTo>
                  <a:pt x="0" y="0"/>
                </a:moveTo>
                <a:lnTo>
                  <a:pt x="6994358" y="0"/>
                </a:lnTo>
                <a:lnTo>
                  <a:pt x="6994358" y="0"/>
                </a:lnTo>
              </a:path>
            </a:pathLst>
          </a:custGeom>
          <a:solidFill>
            <a:srgbClr val="002060"/>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DO"/>
          </a:p>
        </p:txBody>
      </p:sp>
      <p:sp>
        <p:nvSpPr>
          <p:cNvPr id="31" name="Forma libre 30"/>
          <p:cNvSpPr/>
          <p:nvPr/>
        </p:nvSpPr>
        <p:spPr>
          <a:xfrm>
            <a:off x="5181777" y="259832"/>
            <a:ext cx="6857824" cy="45719"/>
          </a:xfrm>
          <a:custGeom>
            <a:avLst/>
            <a:gdLst>
              <a:gd name="connsiteX0" fmla="*/ 0 w 6994358"/>
              <a:gd name="connsiteY0" fmla="*/ 0 h 0"/>
              <a:gd name="connsiteX1" fmla="*/ 6994358 w 6994358"/>
              <a:gd name="connsiteY1" fmla="*/ 0 h 0"/>
              <a:gd name="connsiteX2" fmla="*/ 6994358 w 6994358"/>
              <a:gd name="connsiteY2" fmla="*/ 0 h 0"/>
            </a:gdLst>
            <a:ahLst/>
            <a:cxnLst>
              <a:cxn ang="0">
                <a:pos x="connsiteX0" y="connsiteY0"/>
              </a:cxn>
              <a:cxn ang="0">
                <a:pos x="connsiteX1" y="connsiteY1"/>
              </a:cxn>
              <a:cxn ang="0">
                <a:pos x="connsiteX2" y="connsiteY2"/>
              </a:cxn>
            </a:cxnLst>
            <a:rect l="l" t="t" r="r" b="b"/>
            <a:pathLst>
              <a:path w="6994358">
                <a:moveTo>
                  <a:pt x="0" y="0"/>
                </a:moveTo>
                <a:lnTo>
                  <a:pt x="6994358" y="0"/>
                </a:lnTo>
                <a:lnTo>
                  <a:pt x="6994358" y="0"/>
                </a:lnTo>
              </a:path>
            </a:pathLst>
          </a:cu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DO"/>
          </a:p>
        </p:txBody>
      </p:sp>
      <p:sp>
        <p:nvSpPr>
          <p:cNvPr id="15" name="Rectángulo 14"/>
          <p:cNvSpPr/>
          <p:nvPr/>
        </p:nvSpPr>
        <p:spPr>
          <a:xfrm>
            <a:off x="7530377" y="-2825586"/>
            <a:ext cx="1694053" cy="369332"/>
          </a:xfrm>
          <a:prstGeom prst="rect">
            <a:avLst/>
          </a:prstGeom>
        </p:spPr>
        <p:txBody>
          <a:bodyPr wrap="none">
            <a:spAutoFit/>
          </a:bodyPr>
          <a:lstStyle/>
          <a:p>
            <a:r>
              <a:rPr lang="es-DO" b="1" dirty="0" smtClean="0">
                <a:ln w="0"/>
                <a:effectLst>
                  <a:reflection blurRad="6350" stA="53000" endA="300" endPos="35500" dir="5400000" sy="-90000" algn="bl" rotWithShape="0"/>
                </a:effectLst>
                <a:latin typeface="Calibri" panose="020F0502020204030204" pitchFamily="34" charset="0"/>
              </a:rPr>
              <a:t>CONFIABILIDAD</a:t>
            </a:r>
            <a:endParaRPr lang="es-DO" dirty="0"/>
          </a:p>
        </p:txBody>
      </p:sp>
      <p:pic>
        <p:nvPicPr>
          <p:cNvPr id="53" name="Imagen 52"/>
          <p:cNvPicPr>
            <a:picLocks noChangeAspect="1"/>
          </p:cNvPicPr>
          <p:nvPr/>
        </p:nvPicPr>
        <p:blipFill rotWithShape="1">
          <a:blip r:embed="rId6"/>
          <a:srcRect b="28950"/>
          <a:stretch/>
        </p:blipFill>
        <p:spPr>
          <a:xfrm>
            <a:off x="0" y="0"/>
            <a:ext cx="5108891" cy="1866900"/>
          </a:xfrm>
          <a:prstGeom prst="rect">
            <a:avLst/>
          </a:prstGeom>
        </p:spPr>
      </p:pic>
      <p:sp>
        <p:nvSpPr>
          <p:cNvPr id="57" name="CuadroTexto 56"/>
          <p:cNvSpPr txBox="1"/>
          <p:nvPr/>
        </p:nvSpPr>
        <p:spPr>
          <a:xfrm>
            <a:off x="4082144" y="259832"/>
            <a:ext cx="7957457" cy="1200329"/>
          </a:xfrm>
          <a:prstGeom prst="rect">
            <a:avLst/>
          </a:prstGeom>
          <a:noFill/>
        </p:spPr>
        <p:txBody>
          <a:bodyPr wrap="square" rtlCol="0">
            <a:spAutoFit/>
          </a:bodyPr>
          <a:lstStyle/>
          <a:p>
            <a:pPr algn="r"/>
            <a:r>
              <a:rPr lang="es-DO" sz="3600" b="1" dirty="0"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Retos de las CP en un Estado Democrático</a:t>
            </a:r>
            <a:endParaRPr lang="es-DO" sz="3600" b="1"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p:txBody>
      </p:sp>
      <p:sp>
        <p:nvSpPr>
          <p:cNvPr id="3" name="AutoShape 2" descr="Resultado de imagen para logo salud"/>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DO"/>
          </a:p>
        </p:txBody>
      </p:sp>
      <p:grpSp>
        <p:nvGrpSpPr>
          <p:cNvPr id="13" name="Grupo 12"/>
          <p:cNvGrpSpPr/>
          <p:nvPr/>
        </p:nvGrpSpPr>
        <p:grpSpPr>
          <a:xfrm>
            <a:off x="191708" y="1954586"/>
            <a:ext cx="6670887" cy="3611738"/>
            <a:chOff x="4210104" y="352789"/>
            <a:chExt cx="7214540" cy="5419103"/>
          </a:xfrm>
        </p:grpSpPr>
        <p:grpSp>
          <p:nvGrpSpPr>
            <p:cNvPr id="14" name="Grupo 13"/>
            <p:cNvGrpSpPr/>
            <p:nvPr/>
          </p:nvGrpSpPr>
          <p:grpSpPr>
            <a:xfrm rot="21149974">
              <a:off x="4210104" y="352789"/>
              <a:ext cx="7214540" cy="5419103"/>
              <a:chOff x="132073" y="1555828"/>
              <a:chExt cx="7214540" cy="5419103"/>
            </a:xfrm>
          </p:grpSpPr>
          <p:sp>
            <p:nvSpPr>
              <p:cNvPr id="17" name="Proceso alternativo 16"/>
              <p:cNvSpPr/>
              <p:nvPr/>
            </p:nvSpPr>
            <p:spPr>
              <a:xfrm>
                <a:off x="132073" y="1555828"/>
                <a:ext cx="7214540" cy="5419103"/>
              </a:xfrm>
              <a:prstGeom prst="flowChartAlternateProcess">
                <a:avLst/>
              </a:prstGeom>
              <a:solidFill>
                <a:schemeClr val="accent6"/>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s-DO"/>
              </a:p>
            </p:txBody>
          </p:sp>
          <p:sp>
            <p:nvSpPr>
              <p:cNvPr id="18" name="Proceso alternativo 17"/>
              <p:cNvSpPr/>
              <p:nvPr/>
            </p:nvSpPr>
            <p:spPr>
              <a:xfrm>
                <a:off x="611287" y="1969468"/>
                <a:ext cx="6255186" cy="4705637"/>
              </a:xfrm>
              <a:prstGeom prst="flowChartAlternateProcess">
                <a:avLst/>
              </a:prstGeom>
              <a:solidFill>
                <a:schemeClr val="bg1"/>
              </a:solidFill>
              <a:effectLst/>
            </p:spPr>
            <p:style>
              <a:lnRef idx="0">
                <a:schemeClr val="accent1"/>
              </a:lnRef>
              <a:fillRef idx="3">
                <a:schemeClr val="accent1"/>
              </a:fillRef>
              <a:effectRef idx="3">
                <a:schemeClr val="accent1"/>
              </a:effectRef>
              <a:fontRef idx="minor">
                <a:schemeClr val="lt1"/>
              </a:fontRef>
            </p:style>
            <p:txBody>
              <a:bodyPr rtlCol="0" anchor="ctr"/>
              <a:lstStyle/>
              <a:p>
                <a:pPr algn="ctr"/>
                <a:endParaRPr lang="es-DO"/>
              </a:p>
            </p:txBody>
          </p:sp>
        </p:grpSp>
        <p:sp>
          <p:nvSpPr>
            <p:cNvPr id="16" name="Rectángulo 15"/>
            <p:cNvSpPr/>
            <p:nvPr/>
          </p:nvSpPr>
          <p:spPr>
            <a:xfrm rot="21379341">
              <a:off x="4881975" y="822458"/>
              <a:ext cx="6006688" cy="4571744"/>
            </a:xfrm>
            <a:prstGeom prst="rect">
              <a:avLst/>
            </a:prstGeom>
          </p:spPr>
          <p:txBody>
            <a:bodyPr wrap="square">
              <a:spAutoFit/>
            </a:bodyPr>
            <a:lstStyle/>
            <a:p>
              <a:pPr algn="ctr"/>
              <a:r>
                <a:rPr lang="es-DO" sz="3200" b="1" dirty="0">
                  <a:ea typeface="Times New Roman" panose="02020603050405020304" pitchFamily="18" charset="0"/>
                  <a:cs typeface="Times New Roman" panose="02020603050405020304" pitchFamily="18" charset="0"/>
                </a:rPr>
                <a:t>El desarrollo de las compras sostenibles debe ser integral, para que la inclusión de políticas que promuevan sus principios, no terminen siendo una barrera de entrada</a:t>
              </a:r>
              <a:endParaRPr lang="es-DO" sz="3200" b="1" dirty="0">
                <a:ea typeface="Times New Roman" panose="02020603050405020304" pitchFamily="18" charset="0"/>
                <a:cs typeface="Times New Roman" panose="02020603050405020304" pitchFamily="18" charset="0"/>
              </a:endParaRPr>
            </a:p>
          </p:txBody>
        </p:sp>
      </p:grpSp>
      <p:pic>
        <p:nvPicPr>
          <p:cNvPr id="5122" name="Picture 2" descr="http://s.libertaddigital.com/fotos/noticias/250_0_fiscalidad_verde.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661275" y="1866900"/>
            <a:ext cx="3721100" cy="39741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336136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Imagen 28"/>
          <p:cNvPicPr>
            <a:picLocks noChangeAspect="1"/>
          </p:cNvPicPr>
          <p:nvPr/>
        </p:nvPicPr>
        <p:blipFill>
          <a:blip r:embed="rId2"/>
          <a:stretch>
            <a:fillRect/>
          </a:stretch>
        </p:blipFill>
        <p:spPr>
          <a:xfrm>
            <a:off x="500744" y="6133419"/>
            <a:ext cx="1741714" cy="448409"/>
          </a:xfrm>
          <a:prstGeom prst="rect">
            <a:avLst/>
          </a:prstGeom>
        </p:spPr>
      </p:pic>
      <p:pic>
        <p:nvPicPr>
          <p:cNvPr id="30" name="Imagen 29"/>
          <p:cNvPicPr>
            <a:picLocks noChangeAspect="1"/>
          </p:cNvPicPr>
          <p:nvPr/>
        </p:nvPicPr>
        <p:blipFill>
          <a:blip r:embed="rId3"/>
          <a:stretch>
            <a:fillRect/>
          </a:stretch>
        </p:blipFill>
        <p:spPr>
          <a:xfrm>
            <a:off x="2336346" y="6097083"/>
            <a:ext cx="1299482" cy="521079"/>
          </a:xfrm>
          <a:prstGeom prst="rect">
            <a:avLst/>
          </a:prstGeom>
        </p:spPr>
      </p:pic>
      <p:pic>
        <p:nvPicPr>
          <p:cNvPr id="31" name="Imagen 30"/>
          <p:cNvPicPr>
            <a:picLocks noChangeAspect="1"/>
          </p:cNvPicPr>
          <p:nvPr/>
        </p:nvPicPr>
        <p:blipFill>
          <a:blip r:embed="rId4"/>
          <a:stretch>
            <a:fillRect/>
          </a:stretch>
        </p:blipFill>
        <p:spPr>
          <a:xfrm>
            <a:off x="3842655" y="6133419"/>
            <a:ext cx="5098748" cy="582189"/>
          </a:xfrm>
          <a:prstGeom prst="rect">
            <a:avLst/>
          </a:prstGeom>
        </p:spPr>
      </p:pic>
      <p:pic>
        <p:nvPicPr>
          <p:cNvPr id="32" name="Imagen 31"/>
          <p:cNvPicPr>
            <a:picLocks noChangeAspect="1"/>
          </p:cNvPicPr>
          <p:nvPr/>
        </p:nvPicPr>
        <p:blipFill>
          <a:blip r:embed="rId5"/>
          <a:stretch>
            <a:fillRect/>
          </a:stretch>
        </p:blipFill>
        <p:spPr>
          <a:xfrm>
            <a:off x="9224430" y="6045248"/>
            <a:ext cx="2257955" cy="572914"/>
          </a:xfrm>
          <a:prstGeom prst="rect">
            <a:avLst/>
          </a:prstGeom>
        </p:spPr>
      </p:pic>
      <p:pic>
        <p:nvPicPr>
          <p:cNvPr id="3" name="Imagen 2"/>
          <p:cNvPicPr>
            <a:picLocks noChangeAspect="1"/>
          </p:cNvPicPr>
          <p:nvPr/>
        </p:nvPicPr>
        <p:blipFill>
          <a:blip r:embed="rId6"/>
          <a:stretch>
            <a:fillRect/>
          </a:stretch>
        </p:blipFill>
        <p:spPr>
          <a:xfrm>
            <a:off x="-21772" y="0"/>
            <a:ext cx="8553450" cy="3618392"/>
          </a:xfrm>
          <a:prstGeom prst="rect">
            <a:avLst/>
          </a:prstGeom>
        </p:spPr>
      </p:pic>
      <p:pic>
        <p:nvPicPr>
          <p:cNvPr id="1026" name="Picture 2" descr="https://matedisunidad3.files.wordpress.com/2011/10/qqqq.jpg?w=300&amp;h=240"/>
          <p:cNvPicPr>
            <a:picLocks noChangeAspect="1" noChangeArrowheads="1"/>
          </p:cNvPicPr>
          <p:nvPr/>
        </p:nvPicPr>
        <p:blipFill rotWithShape="1">
          <a:blip r:embed="rId7">
            <a:extLst>
              <a:ext uri="{28A0092B-C50C-407E-A947-70E740481C1C}">
                <a14:useLocalDpi xmlns:a14="http://schemas.microsoft.com/office/drawing/2010/main" val="0"/>
              </a:ext>
            </a:extLst>
          </a:blip>
          <a:srcRect l="11158" t="16536"/>
          <a:stretch/>
        </p:blipFill>
        <p:spPr bwMode="auto">
          <a:xfrm>
            <a:off x="7844445" y="2606260"/>
            <a:ext cx="4347555" cy="326753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4" name="CuadroTexto 3"/>
          <p:cNvSpPr txBox="1"/>
          <p:nvPr/>
        </p:nvSpPr>
        <p:spPr>
          <a:xfrm>
            <a:off x="1062645" y="3156727"/>
            <a:ext cx="6781800" cy="923330"/>
          </a:xfrm>
          <a:prstGeom prst="rect">
            <a:avLst/>
          </a:prstGeom>
          <a:noFill/>
        </p:spPr>
        <p:txBody>
          <a:bodyPr wrap="square" rtlCol="0">
            <a:spAutoFit/>
          </a:bodyPr>
          <a:lstStyle/>
          <a:p>
            <a:r>
              <a:rPr lang="es-DO" sz="5400" b="1" dirty="0" smtClean="0">
                <a:ln w="0"/>
                <a:effectLst>
                  <a:outerShdw blurRad="38100" dist="19050" dir="2700000" algn="tl" rotWithShape="0">
                    <a:schemeClr val="dk1">
                      <a:alpha val="40000"/>
                    </a:schemeClr>
                  </a:outerShdw>
                </a:effectLst>
              </a:rPr>
              <a:t>Nosotros decimos que </a:t>
            </a:r>
            <a:endParaRPr lang="es-DO" sz="5400" b="1" dirty="0">
              <a:ln w="0"/>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280378266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Imagen 25"/>
          <p:cNvPicPr>
            <a:picLocks noChangeAspect="1"/>
          </p:cNvPicPr>
          <p:nvPr/>
        </p:nvPicPr>
        <p:blipFill>
          <a:blip r:embed="rId2"/>
          <a:stretch>
            <a:fillRect/>
          </a:stretch>
        </p:blipFill>
        <p:spPr>
          <a:xfrm>
            <a:off x="500744" y="6133419"/>
            <a:ext cx="1741714" cy="448409"/>
          </a:xfrm>
          <a:prstGeom prst="rect">
            <a:avLst/>
          </a:prstGeom>
        </p:spPr>
      </p:pic>
      <p:pic>
        <p:nvPicPr>
          <p:cNvPr id="27" name="Imagen 26"/>
          <p:cNvPicPr>
            <a:picLocks noChangeAspect="1"/>
          </p:cNvPicPr>
          <p:nvPr/>
        </p:nvPicPr>
        <p:blipFill>
          <a:blip r:embed="rId3"/>
          <a:stretch>
            <a:fillRect/>
          </a:stretch>
        </p:blipFill>
        <p:spPr>
          <a:xfrm>
            <a:off x="2336346" y="6097083"/>
            <a:ext cx="1299482" cy="521079"/>
          </a:xfrm>
          <a:prstGeom prst="rect">
            <a:avLst/>
          </a:prstGeom>
        </p:spPr>
      </p:pic>
      <p:pic>
        <p:nvPicPr>
          <p:cNvPr id="28" name="Imagen 27"/>
          <p:cNvPicPr>
            <a:picLocks noChangeAspect="1"/>
          </p:cNvPicPr>
          <p:nvPr/>
        </p:nvPicPr>
        <p:blipFill>
          <a:blip r:embed="rId4"/>
          <a:stretch>
            <a:fillRect/>
          </a:stretch>
        </p:blipFill>
        <p:spPr>
          <a:xfrm>
            <a:off x="3842655" y="6133419"/>
            <a:ext cx="5098748" cy="582189"/>
          </a:xfrm>
          <a:prstGeom prst="rect">
            <a:avLst/>
          </a:prstGeom>
        </p:spPr>
      </p:pic>
      <p:pic>
        <p:nvPicPr>
          <p:cNvPr id="29" name="Imagen 28"/>
          <p:cNvPicPr>
            <a:picLocks noChangeAspect="1"/>
          </p:cNvPicPr>
          <p:nvPr/>
        </p:nvPicPr>
        <p:blipFill>
          <a:blip r:embed="rId5"/>
          <a:stretch>
            <a:fillRect/>
          </a:stretch>
        </p:blipFill>
        <p:spPr>
          <a:xfrm>
            <a:off x="9224430" y="6045248"/>
            <a:ext cx="2257955" cy="572914"/>
          </a:xfrm>
          <a:prstGeom prst="rect">
            <a:avLst/>
          </a:prstGeom>
        </p:spPr>
      </p:pic>
      <p:sp>
        <p:nvSpPr>
          <p:cNvPr id="30" name="Forma libre 29"/>
          <p:cNvSpPr/>
          <p:nvPr/>
        </p:nvSpPr>
        <p:spPr>
          <a:xfrm flipV="1">
            <a:off x="5181776" y="292976"/>
            <a:ext cx="6857825" cy="45719"/>
          </a:xfrm>
          <a:custGeom>
            <a:avLst/>
            <a:gdLst>
              <a:gd name="connsiteX0" fmla="*/ 0 w 6994358"/>
              <a:gd name="connsiteY0" fmla="*/ 0 h 0"/>
              <a:gd name="connsiteX1" fmla="*/ 6994358 w 6994358"/>
              <a:gd name="connsiteY1" fmla="*/ 0 h 0"/>
              <a:gd name="connsiteX2" fmla="*/ 6994358 w 6994358"/>
              <a:gd name="connsiteY2" fmla="*/ 0 h 0"/>
            </a:gdLst>
            <a:ahLst/>
            <a:cxnLst>
              <a:cxn ang="0">
                <a:pos x="connsiteX0" y="connsiteY0"/>
              </a:cxn>
              <a:cxn ang="0">
                <a:pos x="connsiteX1" y="connsiteY1"/>
              </a:cxn>
              <a:cxn ang="0">
                <a:pos x="connsiteX2" y="connsiteY2"/>
              </a:cxn>
            </a:cxnLst>
            <a:rect l="l" t="t" r="r" b="b"/>
            <a:pathLst>
              <a:path w="6994358">
                <a:moveTo>
                  <a:pt x="0" y="0"/>
                </a:moveTo>
                <a:lnTo>
                  <a:pt x="6994358" y="0"/>
                </a:lnTo>
                <a:lnTo>
                  <a:pt x="6994358" y="0"/>
                </a:lnTo>
              </a:path>
            </a:pathLst>
          </a:custGeom>
          <a:solidFill>
            <a:srgbClr val="002060"/>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DO"/>
          </a:p>
        </p:txBody>
      </p:sp>
      <p:sp>
        <p:nvSpPr>
          <p:cNvPr id="31" name="Forma libre 30"/>
          <p:cNvSpPr/>
          <p:nvPr/>
        </p:nvSpPr>
        <p:spPr>
          <a:xfrm>
            <a:off x="5181777" y="259832"/>
            <a:ext cx="6857824" cy="45719"/>
          </a:xfrm>
          <a:custGeom>
            <a:avLst/>
            <a:gdLst>
              <a:gd name="connsiteX0" fmla="*/ 0 w 6994358"/>
              <a:gd name="connsiteY0" fmla="*/ 0 h 0"/>
              <a:gd name="connsiteX1" fmla="*/ 6994358 w 6994358"/>
              <a:gd name="connsiteY1" fmla="*/ 0 h 0"/>
              <a:gd name="connsiteX2" fmla="*/ 6994358 w 6994358"/>
              <a:gd name="connsiteY2" fmla="*/ 0 h 0"/>
            </a:gdLst>
            <a:ahLst/>
            <a:cxnLst>
              <a:cxn ang="0">
                <a:pos x="connsiteX0" y="connsiteY0"/>
              </a:cxn>
              <a:cxn ang="0">
                <a:pos x="connsiteX1" y="connsiteY1"/>
              </a:cxn>
              <a:cxn ang="0">
                <a:pos x="connsiteX2" y="connsiteY2"/>
              </a:cxn>
            </a:cxnLst>
            <a:rect l="l" t="t" r="r" b="b"/>
            <a:pathLst>
              <a:path w="6994358">
                <a:moveTo>
                  <a:pt x="0" y="0"/>
                </a:moveTo>
                <a:lnTo>
                  <a:pt x="6994358" y="0"/>
                </a:lnTo>
                <a:lnTo>
                  <a:pt x="6994358" y="0"/>
                </a:lnTo>
              </a:path>
            </a:pathLst>
          </a:cu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DO"/>
          </a:p>
        </p:txBody>
      </p:sp>
      <p:sp>
        <p:nvSpPr>
          <p:cNvPr id="15" name="Rectángulo 14"/>
          <p:cNvSpPr/>
          <p:nvPr/>
        </p:nvSpPr>
        <p:spPr>
          <a:xfrm>
            <a:off x="7530377" y="-2825586"/>
            <a:ext cx="1694053" cy="369332"/>
          </a:xfrm>
          <a:prstGeom prst="rect">
            <a:avLst/>
          </a:prstGeom>
        </p:spPr>
        <p:txBody>
          <a:bodyPr wrap="none">
            <a:spAutoFit/>
          </a:bodyPr>
          <a:lstStyle/>
          <a:p>
            <a:r>
              <a:rPr lang="es-DO" b="1" dirty="0" smtClean="0">
                <a:ln w="0"/>
                <a:effectLst>
                  <a:reflection blurRad="6350" stA="53000" endA="300" endPos="35500" dir="5400000" sy="-90000" algn="bl" rotWithShape="0"/>
                </a:effectLst>
                <a:latin typeface="Calibri" panose="020F0502020204030204" pitchFamily="34" charset="0"/>
              </a:rPr>
              <a:t>CONFIABILIDAD</a:t>
            </a:r>
            <a:endParaRPr lang="es-DO" dirty="0"/>
          </a:p>
        </p:txBody>
      </p:sp>
      <p:pic>
        <p:nvPicPr>
          <p:cNvPr id="53" name="Imagen 52"/>
          <p:cNvPicPr>
            <a:picLocks noChangeAspect="1"/>
          </p:cNvPicPr>
          <p:nvPr/>
        </p:nvPicPr>
        <p:blipFill rotWithShape="1">
          <a:blip r:embed="rId6"/>
          <a:srcRect b="28950"/>
          <a:stretch/>
        </p:blipFill>
        <p:spPr>
          <a:xfrm>
            <a:off x="0" y="0"/>
            <a:ext cx="5108891" cy="1866900"/>
          </a:xfrm>
          <a:prstGeom prst="rect">
            <a:avLst/>
          </a:prstGeom>
        </p:spPr>
      </p:pic>
      <p:sp>
        <p:nvSpPr>
          <p:cNvPr id="57" name="CuadroTexto 56"/>
          <p:cNvSpPr txBox="1"/>
          <p:nvPr/>
        </p:nvSpPr>
        <p:spPr>
          <a:xfrm>
            <a:off x="4082144" y="259832"/>
            <a:ext cx="7957457" cy="1200329"/>
          </a:xfrm>
          <a:prstGeom prst="rect">
            <a:avLst/>
          </a:prstGeom>
          <a:noFill/>
        </p:spPr>
        <p:txBody>
          <a:bodyPr wrap="square" rtlCol="0">
            <a:spAutoFit/>
          </a:bodyPr>
          <a:lstStyle/>
          <a:p>
            <a:pPr algn="r"/>
            <a:r>
              <a:rPr lang="es-DO" sz="3600" b="1" dirty="0"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Retos de las CP en un Estado Democrático</a:t>
            </a:r>
            <a:endParaRPr lang="es-DO" sz="3600" b="1"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p:txBody>
      </p:sp>
      <p:sp>
        <p:nvSpPr>
          <p:cNvPr id="3" name="AutoShape 2" descr="Resultado de imagen para logo salud"/>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DO"/>
          </a:p>
        </p:txBody>
      </p:sp>
      <p:grpSp>
        <p:nvGrpSpPr>
          <p:cNvPr id="13" name="Grupo 12"/>
          <p:cNvGrpSpPr/>
          <p:nvPr/>
        </p:nvGrpSpPr>
        <p:grpSpPr>
          <a:xfrm rot="411322">
            <a:off x="391141" y="1728628"/>
            <a:ext cx="11406742" cy="4063959"/>
            <a:chOff x="4254389" y="349886"/>
            <a:chExt cx="7214540" cy="6097620"/>
          </a:xfrm>
        </p:grpSpPr>
        <p:grpSp>
          <p:nvGrpSpPr>
            <p:cNvPr id="14" name="Grupo 13"/>
            <p:cNvGrpSpPr/>
            <p:nvPr/>
          </p:nvGrpSpPr>
          <p:grpSpPr>
            <a:xfrm rot="21149974">
              <a:off x="4254389" y="349886"/>
              <a:ext cx="7214540" cy="6097620"/>
              <a:chOff x="132073" y="1555828"/>
              <a:chExt cx="7214540" cy="6097620"/>
            </a:xfrm>
          </p:grpSpPr>
          <p:sp>
            <p:nvSpPr>
              <p:cNvPr id="17" name="Proceso alternativo 16"/>
              <p:cNvSpPr/>
              <p:nvPr/>
            </p:nvSpPr>
            <p:spPr>
              <a:xfrm>
                <a:off x="132073" y="1555828"/>
                <a:ext cx="7214540" cy="6097620"/>
              </a:xfrm>
              <a:prstGeom prst="flowChartAlternateProcess">
                <a:avLst/>
              </a:prstGeom>
              <a:gradFill flip="none" rotWithShape="1">
                <a:gsLst>
                  <a:gs pos="0">
                    <a:schemeClr val="accent1">
                      <a:lumMod val="40000"/>
                      <a:lumOff val="60000"/>
                    </a:schemeClr>
                  </a:gs>
                  <a:gs pos="23000">
                    <a:schemeClr val="accent1">
                      <a:lumMod val="89000"/>
                    </a:schemeClr>
                  </a:gs>
                  <a:gs pos="69000">
                    <a:schemeClr val="accent1">
                      <a:lumMod val="75000"/>
                    </a:schemeClr>
                  </a:gs>
                  <a:gs pos="97000">
                    <a:schemeClr val="accent1">
                      <a:lumMod val="70000"/>
                    </a:schemeClr>
                  </a:gs>
                </a:gsLst>
                <a:path path="circle">
                  <a:fillToRect l="100000" t="100000"/>
                </a:path>
                <a:tileRect r="-100000" b="-100000"/>
              </a:gra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s-DO"/>
              </a:p>
            </p:txBody>
          </p:sp>
          <p:sp>
            <p:nvSpPr>
              <p:cNvPr id="18" name="Proceso alternativo 17"/>
              <p:cNvSpPr/>
              <p:nvPr/>
            </p:nvSpPr>
            <p:spPr>
              <a:xfrm>
                <a:off x="611286" y="1969468"/>
                <a:ext cx="6535742" cy="5369778"/>
              </a:xfrm>
              <a:prstGeom prst="flowChartAlternateProcess">
                <a:avLst/>
              </a:prstGeom>
              <a:solidFill>
                <a:schemeClr val="bg1"/>
              </a:solidFill>
              <a:effectLst/>
            </p:spPr>
            <p:style>
              <a:lnRef idx="0">
                <a:schemeClr val="accent1"/>
              </a:lnRef>
              <a:fillRef idx="3">
                <a:schemeClr val="accent1"/>
              </a:fillRef>
              <a:effectRef idx="3">
                <a:schemeClr val="accent1"/>
              </a:effectRef>
              <a:fontRef idx="minor">
                <a:schemeClr val="lt1"/>
              </a:fontRef>
            </p:style>
            <p:txBody>
              <a:bodyPr rtlCol="0" anchor="ctr"/>
              <a:lstStyle/>
              <a:p>
                <a:pPr algn="ctr"/>
                <a:endParaRPr lang="es-DO" dirty="0"/>
              </a:p>
            </p:txBody>
          </p:sp>
        </p:grpSp>
        <p:sp>
          <p:nvSpPr>
            <p:cNvPr id="16" name="Rectángulo 15"/>
            <p:cNvSpPr/>
            <p:nvPr/>
          </p:nvSpPr>
          <p:spPr>
            <a:xfrm rot="21188678">
              <a:off x="4693949" y="760280"/>
              <a:ext cx="6579956" cy="5310609"/>
            </a:xfrm>
            <a:prstGeom prst="rect">
              <a:avLst/>
            </a:prstGeom>
          </p:spPr>
          <p:txBody>
            <a:bodyPr wrap="square">
              <a:spAutoFit/>
            </a:bodyPr>
            <a:lstStyle/>
            <a:p>
              <a:pPr algn="ctr"/>
              <a:r>
                <a:rPr lang="es-DO" sz="3200" dirty="0"/>
                <a:t>Debemos recordar que en las compras públicas existen muchos intereses: De aquellos con la intensión de administrar los recursos públicos para sus propios beneficios; de proveedores que poseen un monopolio basado en relaciones y prebendas;  de los nuevos proveedores que quieren desarrollar las mismas malas prácticas y de instituciones que se resisten a aplicar las políticas de gobierno</a:t>
              </a:r>
              <a:endParaRPr lang="es-DO" sz="3200" dirty="0"/>
            </a:p>
          </p:txBody>
        </p:sp>
      </p:grpSp>
    </p:spTree>
    <p:extLst>
      <p:ext uri="{BB962C8B-B14F-4D97-AF65-F5344CB8AC3E}">
        <p14:creationId xmlns:p14="http://schemas.microsoft.com/office/powerpoint/2010/main" val="173146006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Imagen 25"/>
          <p:cNvPicPr>
            <a:picLocks noChangeAspect="1"/>
          </p:cNvPicPr>
          <p:nvPr/>
        </p:nvPicPr>
        <p:blipFill>
          <a:blip r:embed="rId2"/>
          <a:stretch>
            <a:fillRect/>
          </a:stretch>
        </p:blipFill>
        <p:spPr>
          <a:xfrm>
            <a:off x="500744" y="6133419"/>
            <a:ext cx="1741714" cy="448409"/>
          </a:xfrm>
          <a:prstGeom prst="rect">
            <a:avLst/>
          </a:prstGeom>
        </p:spPr>
      </p:pic>
      <p:pic>
        <p:nvPicPr>
          <p:cNvPr id="27" name="Imagen 26"/>
          <p:cNvPicPr>
            <a:picLocks noChangeAspect="1"/>
          </p:cNvPicPr>
          <p:nvPr/>
        </p:nvPicPr>
        <p:blipFill>
          <a:blip r:embed="rId3"/>
          <a:stretch>
            <a:fillRect/>
          </a:stretch>
        </p:blipFill>
        <p:spPr>
          <a:xfrm>
            <a:off x="2336346" y="6097083"/>
            <a:ext cx="1299482" cy="521079"/>
          </a:xfrm>
          <a:prstGeom prst="rect">
            <a:avLst/>
          </a:prstGeom>
        </p:spPr>
      </p:pic>
      <p:pic>
        <p:nvPicPr>
          <p:cNvPr id="28" name="Imagen 27"/>
          <p:cNvPicPr>
            <a:picLocks noChangeAspect="1"/>
          </p:cNvPicPr>
          <p:nvPr/>
        </p:nvPicPr>
        <p:blipFill>
          <a:blip r:embed="rId4"/>
          <a:stretch>
            <a:fillRect/>
          </a:stretch>
        </p:blipFill>
        <p:spPr>
          <a:xfrm>
            <a:off x="3842655" y="6133419"/>
            <a:ext cx="5098748" cy="582189"/>
          </a:xfrm>
          <a:prstGeom prst="rect">
            <a:avLst/>
          </a:prstGeom>
        </p:spPr>
      </p:pic>
      <p:pic>
        <p:nvPicPr>
          <p:cNvPr id="29" name="Imagen 28"/>
          <p:cNvPicPr>
            <a:picLocks noChangeAspect="1"/>
          </p:cNvPicPr>
          <p:nvPr/>
        </p:nvPicPr>
        <p:blipFill>
          <a:blip r:embed="rId5"/>
          <a:stretch>
            <a:fillRect/>
          </a:stretch>
        </p:blipFill>
        <p:spPr>
          <a:xfrm>
            <a:off x="9224430" y="6045248"/>
            <a:ext cx="2257955" cy="572914"/>
          </a:xfrm>
          <a:prstGeom prst="rect">
            <a:avLst/>
          </a:prstGeom>
        </p:spPr>
      </p:pic>
      <p:sp>
        <p:nvSpPr>
          <p:cNvPr id="30" name="Forma libre 29"/>
          <p:cNvSpPr/>
          <p:nvPr/>
        </p:nvSpPr>
        <p:spPr>
          <a:xfrm flipV="1">
            <a:off x="5181776" y="292976"/>
            <a:ext cx="6857825" cy="45719"/>
          </a:xfrm>
          <a:custGeom>
            <a:avLst/>
            <a:gdLst>
              <a:gd name="connsiteX0" fmla="*/ 0 w 6994358"/>
              <a:gd name="connsiteY0" fmla="*/ 0 h 0"/>
              <a:gd name="connsiteX1" fmla="*/ 6994358 w 6994358"/>
              <a:gd name="connsiteY1" fmla="*/ 0 h 0"/>
              <a:gd name="connsiteX2" fmla="*/ 6994358 w 6994358"/>
              <a:gd name="connsiteY2" fmla="*/ 0 h 0"/>
            </a:gdLst>
            <a:ahLst/>
            <a:cxnLst>
              <a:cxn ang="0">
                <a:pos x="connsiteX0" y="connsiteY0"/>
              </a:cxn>
              <a:cxn ang="0">
                <a:pos x="connsiteX1" y="connsiteY1"/>
              </a:cxn>
              <a:cxn ang="0">
                <a:pos x="connsiteX2" y="connsiteY2"/>
              </a:cxn>
            </a:cxnLst>
            <a:rect l="l" t="t" r="r" b="b"/>
            <a:pathLst>
              <a:path w="6994358">
                <a:moveTo>
                  <a:pt x="0" y="0"/>
                </a:moveTo>
                <a:lnTo>
                  <a:pt x="6994358" y="0"/>
                </a:lnTo>
                <a:lnTo>
                  <a:pt x="6994358" y="0"/>
                </a:lnTo>
              </a:path>
            </a:pathLst>
          </a:custGeom>
          <a:solidFill>
            <a:srgbClr val="002060"/>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DO"/>
          </a:p>
        </p:txBody>
      </p:sp>
      <p:sp>
        <p:nvSpPr>
          <p:cNvPr id="31" name="Forma libre 30"/>
          <p:cNvSpPr/>
          <p:nvPr/>
        </p:nvSpPr>
        <p:spPr>
          <a:xfrm>
            <a:off x="5181777" y="259832"/>
            <a:ext cx="6857824" cy="45719"/>
          </a:xfrm>
          <a:custGeom>
            <a:avLst/>
            <a:gdLst>
              <a:gd name="connsiteX0" fmla="*/ 0 w 6994358"/>
              <a:gd name="connsiteY0" fmla="*/ 0 h 0"/>
              <a:gd name="connsiteX1" fmla="*/ 6994358 w 6994358"/>
              <a:gd name="connsiteY1" fmla="*/ 0 h 0"/>
              <a:gd name="connsiteX2" fmla="*/ 6994358 w 6994358"/>
              <a:gd name="connsiteY2" fmla="*/ 0 h 0"/>
            </a:gdLst>
            <a:ahLst/>
            <a:cxnLst>
              <a:cxn ang="0">
                <a:pos x="connsiteX0" y="connsiteY0"/>
              </a:cxn>
              <a:cxn ang="0">
                <a:pos x="connsiteX1" y="connsiteY1"/>
              </a:cxn>
              <a:cxn ang="0">
                <a:pos x="connsiteX2" y="connsiteY2"/>
              </a:cxn>
            </a:cxnLst>
            <a:rect l="l" t="t" r="r" b="b"/>
            <a:pathLst>
              <a:path w="6994358">
                <a:moveTo>
                  <a:pt x="0" y="0"/>
                </a:moveTo>
                <a:lnTo>
                  <a:pt x="6994358" y="0"/>
                </a:lnTo>
                <a:lnTo>
                  <a:pt x="6994358" y="0"/>
                </a:lnTo>
              </a:path>
            </a:pathLst>
          </a:cu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DO"/>
          </a:p>
        </p:txBody>
      </p:sp>
      <p:sp>
        <p:nvSpPr>
          <p:cNvPr id="15" name="Rectángulo 14"/>
          <p:cNvSpPr/>
          <p:nvPr/>
        </p:nvSpPr>
        <p:spPr>
          <a:xfrm>
            <a:off x="7530377" y="-2825586"/>
            <a:ext cx="1694053" cy="369332"/>
          </a:xfrm>
          <a:prstGeom prst="rect">
            <a:avLst/>
          </a:prstGeom>
        </p:spPr>
        <p:txBody>
          <a:bodyPr wrap="none">
            <a:spAutoFit/>
          </a:bodyPr>
          <a:lstStyle/>
          <a:p>
            <a:r>
              <a:rPr lang="es-DO" b="1" dirty="0" smtClean="0">
                <a:ln w="0"/>
                <a:effectLst>
                  <a:reflection blurRad="6350" stA="53000" endA="300" endPos="35500" dir="5400000" sy="-90000" algn="bl" rotWithShape="0"/>
                </a:effectLst>
                <a:latin typeface="Calibri" panose="020F0502020204030204" pitchFamily="34" charset="0"/>
              </a:rPr>
              <a:t>CONFIABILIDAD</a:t>
            </a:r>
            <a:endParaRPr lang="es-DO" dirty="0"/>
          </a:p>
        </p:txBody>
      </p:sp>
      <p:pic>
        <p:nvPicPr>
          <p:cNvPr id="53" name="Imagen 52"/>
          <p:cNvPicPr>
            <a:picLocks noChangeAspect="1"/>
          </p:cNvPicPr>
          <p:nvPr/>
        </p:nvPicPr>
        <p:blipFill rotWithShape="1">
          <a:blip r:embed="rId6"/>
          <a:srcRect b="28950"/>
          <a:stretch/>
        </p:blipFill>
        <p:spPr>
          <a:xfrm>
            <a:off x="0" y="0"/>
            <a:ext cx="5108891" cy="1866900"/>
          </a:xfrm>
          <a:prstGeom prst="rect">
            <a:avLst/>
          </a:prstGeom>
        </p:spPr>
      </p:pic>
      <p:sp>
        <p:nvSpPr>
          <p:cNvPr id="57" name="CuadroTexto 56"/>
          <p:cNvSpPr txBox="1"/>
          <p:nvPr/>
        </p:nvSpPr>
        <p:spPr>
          <a:xfrm>
            <a:off x="4082144" y="259832"/>
            <a:ext cx="7957457" cy="1200329"/>
          </a:xfrm>
          <a:prstGeom prst="rect">
            <a:avLst/>
          </a:prstGeom>
          <a:noFill/>
        </p:spPr>
        <p:txBody>
          <a:bodyPr wrap="square" rtlCol="0">
            <a:spAutoFit/>
          </a:bodyPr>
          <a:lstStyle/>
          <a:p>
            <a:pPr algn="r"/>
            <a:r>
              <a:rPr lang="es-DO" sz="3600" b="1" dirty="0"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Retos de las CP en un Estado Democrático</a:t>
            </a:r>
            <a:endParaRPr lang="es-DO" sz="3600" b="1"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p:txBody>
      </p:sp>
      <p:sp>
        <p:nvSpPr>
          <p:cNvPr id="3" name="AutoShape 2" descr="Resultado de imagen para logo salud"/>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DO"/>
          </a:p>
        </p:txBody>
      </p:sp>
      <p:sp>
        <p:nvSpPr>
          <p:cNvPr id="13" name="Rectángulo 12"/>
          <p:cNvSpPr/>
          <p:nvPr/>
        </p:nvSpPr>
        <p:spPr>
          <a:xfrm>
            <a:off x="1371601" y="2677568"/>
            <a:ext cx="9087139" cy="584775"/>
          </a:xfrm>
          <a:prstGeom prst="rect">
            <a:avLst/>
          </a:prstGeom>
        </p:spPr>
        <p:txBody>
          <a:bodyPr wrap="square">
            <a:spAutoFit/>
          </a:bodyPr>
          <a:lstStyle/>
          <a:p>
            <a:pPr algn="ctr"/>
            <a:endParaRPr lang="es-DO" sz="3200" b="1" dirty="0">
              <a:ea typeface="Times New Roman" panose="02020603050405020304" pitchFamily="18" charset="0"/>
              <a:cs typeface="Times New Roman" panose="02020603050405020304" pitchFamily="18" charset="0"/>
            </a:endParaRPr>
          </a:p>
        </p:txBody>
      </p:sp>
      <p:grpSp>
        <p:nvGrpSpPr>
          <p:cNvPr id="14" name="Grupo 13"/>
          <p:cNvGrpSpPr/>
          <p:nvPr/>
        </p:nvGrpSpPr>
        <p:grpSpPr>
          <a:xfrm rot="411322">
            <a:off x="5397930" y="1754274"/>
            <a:ext cx="6551219" cy="4014171"/>
            <a:chOff x="4206459" y="297177"/>
            <a:chExt cx="7819129" cy="5435325"/>
          </a:xfrm>
        </p:grpSpPr>
        <p:grpSp>
          <p:nvGrpSpPr>
            <p:cNvPr id="16" name="Grupo 15"/>
            <p:cNvGrpSpPr/>
            <p:nvPr/>
          </p:nvGrpSpPr>
          <p:grpSpPr>
            <a:xfrm rot="21149974">
              <a:off x="4206459" y="297177"/>
              <a:ext cx="7819129" cy="5435325"/>
              <a:chOff x="132073" y="1539606"/>
              <a:chExt cx="7819129" cy="5435325"/>
            </a:xfrm>
          </p:grpSpPr>
          <p:sp>
            <p:nvSpPr>
              <p:cNvPr id="18" name="Proceso alternativo 17"/>
              <p:cNvSpPr/>
              <p:nvPr/>
            </p:nvSpPr>
            <p:spPr>
              <a:xfrm>
                <a:off x="132073" y="1539606"/>
                <a:ext cx="7819129" cy="5435325"/>
              </a:xfrm>
              <a:prstGeom prst="flowChartAlternateProcess">
                <a:avLst/>
              </a:prstGeom>
              <a:gradFill flip="none" rotWithShape="1">
                <a:gsLst>
                  <a:gs pos="0">
                    <a:schemeClr val="accent1">
                      <a:lumMod val="40000"/>
                      <a:lumOff val="60000"/>
                    </a:schemeClr>
                  </a:gs>
                  <a:gs pos="23000">
                    <a:schemeClr val="accent1">
                      <a:lumMod val="89000"/>
                    </a:schemeClr>
                  </a:gs>
                  <a:gs pos="69000">
                    <a:schemeClr val="accent1">
                      <a:lumMod val="75000"/>
                    </a:schemeClr>
                  </a:gs>
                  <a:gs pos="97000">
                    <a:schemeClr val="accent1">
                      <a:lumMod val="70000"/>
                    </a:schemeClr>
                  </a:gs>
                </a:gsLst>
                <a:path path="circle">
                  <a:fillToRect l="100000" t="100000"/>
                </a:path>
                <a:tileRect r="-100000" b="-100000"/>
              </a:gra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s-DO"/>
              </a:p>
            </p:txBody>
          </p:sp>
          <p:sp>
            <p:nvSpPr>
              <p:cNvPr id="19" name="Proceso alternativo 18"/>
              <p:cNvSpPr/>
              <p:nvPr/>
            </p:nvSpPr>
            <p:spPr>
              <a:xfrm>
                <a:off x="611286" y="1969469"/>
                <a:ext cx="6988771" cy="4705638"/>
              </a:xfrm>
              <a:prstGeom prst="flowChartAlternateProcess">
                <a:avLst/>
              </a:prstGeom>
              <a:solidFill>
                <a:schemeClr val="bg1"/>
              </a:solidFill>
              <a:effectLst/>
            </p:spPr>
            <p:style>
              <a:lnRef idx="0">
                <a:schemeClr val="accent1"/>
              </a:lnRef>
              <a:fillRef idx="3">
                <a:schemeClr val="accent1"/>
              </a:fillRef>
              <a:effectRef idx="3">
                <a:schemeClr val="accent1"/>
              </a:effectRef>
              <a:fontRef idx="minor">
                <a:schemeClr val="lt1"/>
              </a:fontRef>
            </p:style>
            <p:txBody>
              <a:bodyPr rtlCol="0" anchor="ctr"/>
              <a:lstStyle/>
              <a:p>
                <a:pPr algn="ctr"/>
                <a:endParaRPr lang="es-DO"/>
              </a:p>
            </p:txBody>
          </p:sp>
        </p:grpSp>
        <p:sp>
          <p:nvSpPr>
            <p:cNvPr id="17" name="Rectángulo 16"/>
            <p:cNvSpPr/>
            <p:nvPr/>
          </p:nvSpPr>
          <p:spPr>
            <a:xfrm rot="21188678">
              <a:off x="4879545" y="766182"/>
              <a:ext cx="6686360" cy="4571744"/>
            </a:xfrm>
            <a:prstGeom prst="rect">
              <a:avLst/>
            </a:prstGeom>
          </p:spPr>
          <p:txBody>
            <a:bodyPr wrap="square">
              <a:spAutoFit/>
            </a:bodyPr>
            <a:lstStyle/>
            <a:p>
              <a:pPr algn="ctr"/>
              <a:r>
                <a:rPr lang="es-DO" sz="3200" b="1" dirty="0">
                  <a:ea typeface="Times New Roman" panose="02020603050405020304" pitchFamily="18" charset="0"/>
                  <a:cs typeface="Times New Roman" panose="02020603050405020304" pitchFamily="18" charset="0"/>
                </a:rPr>
                <a:t>Aunque no existe un método estandarizado sobre las compras públicas sustentables, cualquier nuevo enfoque debe permitir adaptarse a las condiciones sociales cambiantes. </a:t>
              </a:r>
              <a:endParaRPr lang="es-DO" sz="3200" b="1" dirty="0">
                <a:ea typeface="Times New Roman" panose="02020603050405020304" pitchFamily="18" charset="0"/>
                <a:cs typeface="Times New Roman" panose="02020603050405020304" pitchFamily="18" charset="0"/>
              </a:endParaRPr>
            </a:p>
          </p:txBody>
        </p:sp>
      </p:grpSp>
      <p:pic>
        <p:nvPicPr>
          <p:cNvPr id="6146" name="Picture 2" descr="https://encrypted-tbn1.gstatic.com/images?q=tbn:ANd9GcQ-m2Kufit5v6ce4YdyAbvwi-Uk4ZRpUwo_yzA3zZ1z6o6-jI-5"/>
          <p:cNvPicPr>
            <a:picLocks noChangeAspect="1" noChangeArrowheads="1"/>
          </p:cNvPicPr>
          <p:nvPr/>
        </p:nvPicPr>
        <p:blipFill rotWithShape="1">
          <a:blip r:embed="rId7">
            <a:extLst>
              <a:ext uri="{28A0092B-C50C-407E-A947-70E740481C1C}">
                <a14:useLocalDpi xmlns:a14="http://schemas.microsoft.com/office/drawing/2010/main" val="0"/>
              </a:ext>
            </a:extLst>
          </a:blip>
          <a:srcRect b="8747"/>
          <a:stretch/>
        </p:blipFill>
        <p:spPr bwMode="auto">
          <a:xfrm>
            <a:off x="307975" y="2189464"/>
            <a:ext cx="4630280" cy="31811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668155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Imagen 25"/>
          <p:cNvPicPr>
            <a:picLocks noChangeAspect="1"/>
          </p:cNvPicPr>
          <p:nvPr/>
        </p:nvPicPr>
        <p:blipFill>
          <a:blip r:embed="rId2"/>
          <a:stretch>
            <a:fillRect/>
          </a:stretch>
        </p:blipFill>
        <p:spPr>
          <a:xfrm>
            <a:off x="500744" y="6133419"/>
            <a:ext cx="1741714" cy="448409"/>
          </a:xfrm>
          <a:prstGeom prst="rect">
            <a:avLst/>
          </a:prstGeom>
        </p:spPr>
      </p:pic>
      <p:pic>
        <p:nvPicPr>
          <p:cNvPr id="27" name="Imagen 26"/>
          <p:cNvPicPr>
            <a:picLocks noChangeAspect="1"/>
          </p:cNvPicPr>
          <p:nvPr/>
        </p:nvPicPr>
        <p:blipFill>
          <a:blip r:embed="rId3"/>
          <a:stretch>
            <a:fillRect/>
          </a:stretch>
        </p:blipFill>
        <p:spPr>
          <a:xfrm>
            <a:off x="2336346" y="6097083"/>
            <a:ext cx="1299482" cy="521079"/>
          </a:xfrm>
          <a:prstGeom prst="rect">
            <a:avLst/>
          </a:prstGeom>
        </p:spPr>
      </p:pic>
      <p:pic>
        <p:nvPicPr>
          <p:cNvPr id="28" name="Imagen 27"/>
          <p:cNvPicPr>
            <a:picLocks noChangeAspect="1"/>
          </p:cNvPicPr>
          <p:nvPr/>
        </p:nvPicPr>
        <p:blipFill>
          <a:blip r:embed="rId4"/>
          <a:stretch>
            <a:fillRect/>
          </a:stretch>
        </p:blipFill>
        <p:spPr>
          <a:xfrm>
            <a:off x="3842655" y="6133419"/>
            <a:ext cx="5098748" cy="582189"/>
          </a:xfrm>
          <a:prstGeom prst="rect">
            <a:avLst/>
          </a:prstGeom>
        </p:spPr>
      </p:pic>
      <p:pic>
        <p:nvPicPr>
          <p:cNvPr id="29" name="Imagen 28"/>
          <p:cNvPicPr>
            <a:picLocks noChangeAspect="1"/>
          </p:cNvPicPr>
          <p:nvPr/>
        </p:nvPicPr>
        <p:blipFill>
          <a:blip r:embed="rId5"/>
          <a:stretch>
            <a:fillRect/>
          </a:stretch>
        </p:blipFill>
        <p:spPr>
          <a:xfrm>
            <a:off x="9224430" y="6045248"/>
            <a:ext cx="2257955" cy="572914"/>
          </a:xfrm>
          <a:prstGeom prst="rect">
            <a:avLst/>
          </a:prstGeom>
        </p:spPr>
      </p:pic>
      <p:sp>
        <p:nvSpPr>
          <p:cNvPr id="30" name="Forma libre 29"/>
          <p:cNvSpPr/>
          <p:nvPr/>
        </p:nvSpPr>
        <p:spPr>
          <a:xfrm flipV="1">
            <a:off x="5181776" y="292976"/>
            <a:ext cx="6857825" cy="45719"/>
          </a:xfrm>
          <a:custGeom>
            <a:avLst/>
            <a:gdLst>
              <a:gd name="connsiteX0" fmla="*/ 0 w 6994358"/>
              <a:gd name="connsiteY0" fmla="*/ 0 h 0"/>
              <a:gd name="connsiteX1" fmla="*/ 6994358 w 6994358"/>
              <a:gd name="connsiteY1" fmla="*/ 0 h 0"/>
              <a:gd name="connsiteX2" fmla="*/ 6994358 w 6994358"/>
              <a:gd name="connsiteY2" fmla="*/ 0 h 0"/>
            </a:gdLst>
            <a:ahLst/>
            <a:cxnLst>
              <a:cxn ang="0">
                <a:pos x="connsiteX0" y="connsiteY0"/>
              </a:cxn>
              <a:cxn ang="0">
                <a:pos x="connsiteX1" y="connsiteY1"/>
              </a:cxn>
              <a:cxn ang="0">
                <a:pos x="connsiteX2" y="connsiteY2"/>
              </a:cxn>
            </a:cxnLst>
            <a:rect l="l" t="t" r="r" b="b"/>
            <a:pathLst>
              <a:path w="6994358">
                <a:moveTo>
                  <a:pt x="0" y="0"/>
                </a:moveTo>
                <a:lnTo>
                  <a:pt x="6994358" y="0"/>
                </a:lnTo>
                <a:lnTo>
                  <a:pt x="6994358" y="0"/>
                </a:lnTo>
              </a:path>
            </a:pathLst>
          </a:custGeom>
          <a:solidFill>
            <a:srgbClr val="002060"/>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DO"/>
          </a:p>
        </p:txBody>
      </p:sp>
      <p:sp>
        <p:nvSpPr>
          <p:cNvPr id="31" name="Forma libre 30"/>
          <p:cNvSpPr/>
          <p:nvPr/>
        </p:nvSpPr>
        <p:spPr>
          <a:xfrm>
            <a:off x="5181777" y="259832"/>
            <a:ext cx="6857824" cy="45719"/>
          </a:xfrm>
          <a:custGeom>
            <a:avLst/>
            <a:gdLst>
              <a:gd name="connsiteX0" fmla="*/ 0 w 6994358"/>
              <a:gd name="connsiteY0" fmla="*/ 0 h 0"/>
              <a:gd name="connsiteX1" fmla="*/ 6994358 w 6994358"/>
              <a:gd name="connsiteY1" fmla="*/ 0 h 0"/>
              <a:gd name="connsiteX2" fmla="*/ 6994358 w 6994358"/>
              <a:gd name="connsiteY2" fmla="*/ 0 h 0"/>
            </a:gdLst>
            <a:ahLst/>
            <a:cxnLst>
              <a:cxn ang="0">
                <a:pos x="connsiteX0" y="connsiteY0"/>
              </a:cxn>
              <a:cxn ang="0">
                <a:pos x="connsiteX1" y="connsiteY1"/>
              </a:cxn>
              <a:cxn ang="0">
                <a:pos x="connsiteX2" y="connsiteY2"/>
              </a:cxn>
            </a:cxnLst>
            <a:rect l="l" t="t" r="r" b="b"/>
            <a:pathLst>
              <a:path w="6994358">
                <a:moveTo>
                  <a:pt x="0" y="0"/>
                </a:moveTo>
                <a:lnTo>
                  <a:pt x="6994358" y="0"/>
                </a:lnTo>
                <a:lnTo>
                  <a:pt x="6994358" y="0"/>
                </a:lnTo>
              </a:path>
            </a:pathLst>
          </a:cu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DO"/>
          </a:p>
        </p:txBody>
      </p:sp>
      <p:sp>
        <p:nvSpPr>
          <p:cNvPr id="15" name="Rectángulo 14"/>
          <p:cNvSpPr/>
          <p:nvPr/>
        </p:nvSpPr>
        <p:spPr>
          <a:xfrm>
            <a:off x="7530377" y="-2825586"/>
            <a:ext cx="1694053" cy="369332"/>
          </a:xfrm>
          <a:prstGeom prst="rect">
            <a:avLst/>
          </a:prstGeom>
        </p:spPr>
        <p:txBody>
          <a:bodyPr wrap="none">
            <a:spAutoFit/>
          </a:bodyPr>
          <a:lstStyle/>
          <a:p>
            <a:r>
              <a:rPr lang="es-DO" b="1" dirty="0" smtClean="0">
                <a:ln w="0"/>
                <a:effectLst>
                  <a:reflection blurRad="6350" stA="53000" endA="300" endPos="35500" dir="5400000" sy="-90000" algn="bl" rotWithShape="0"/>
                </a:effectLst>
                <a:latin typeface="Calibri" panose="020F0502020204030204" pitchFamily="34" charset="0"/>
              </a:rPr>
              <a:t>CONFIABILIDAD</a:t>
            </a:r>
            <a:endParaRPr lang="es-DO" dirty="0"/>
          </a:p>
        </p:txBody>
      </p:sp>
      <p:pic>
        <p:nvPicPr>
          <p:cNvPr id="53" name="Imagen 52"/>
          <p:cNvPicPr>
            <a:picLocks noChangeAspect="1"/>
          </p:cNvPicPr>
          <p:nvPr/>
        </p:nvPicPr>
        <p:blipFill rotWithShape="1">
          <a:blip r:embed="rId6"/>
          <a:srcRect b="28950"/>
          <a:stretch/>
        </p:blipFill>
        <p:spPr>
          <a:xfrm>
            <a:off x="0" y="0"/>
            <a:ext cx="5108891" cy="1866900"/>
          </a:xfrm>
          <a:prstGeom prst="rect">
            <a:avLst/>
          </a:prstGeom>
        </p:spPr>
      </p:pic>
      <p:sp>
        <p:nvSpPr>
          <p:cNvPr id="57" name="CuadroTexto 56"/>
          <p:cNvSpPr txBox="1"/>
          <p:nvPr/>
        </p:nvSpPr>
        <p:spPr>
          <a:xfrm>
            <a:off x="4082144" y="259832"/>
            <a:ext cx="7957457" cy="1200329"/>
          </a:xfrm>
          <a:prstGeom prst="rect">
            <a:avLst/>
          </a:prstGeom>
          <a:noFill/>
        </p:spPr>
        <p:txBody>
          <a:bodyPr wrap="square" rtlCol="0">
            <a:spAutoFit/>
          </a:bodyPr>
          <a:lstStyle/>
          <a:p>
            <a:pPr algn="r"/>
            <a:r>
              <a:rPr lang="es-DO" sz="3600" b="1" dirty="0"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Retos de las CP en un Estado Democrático</a:t>
            </a:r>
            <a:endParaRPr lang="es-DO" sz="3600" b="1"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p:txBody>
      </p:sp>
      <p:sp>
        <p:nvSpPr>
          <p:cNvPr id="3" name="AutoShape 2" descr="Resultado de imagen para logo salud"/>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DO"/>
          </a:p>
        </p:txBody>
      </p:sp>
      <p:pic>
        <p:nvPicPr>
          <p:cNvPr id="8194" name="Picture 2" descr="http://4.bp.blogspot.com/-WxE1kXObx6M/Trpo7hZVnsI/AAAAAAAABos/AN0XrfpXv04/s320/otro_mundo_es_posible.jpg"/>
          <p:cNvPicPr>
            <a:picLocks noChangeAspect="1" noChangeArrowheads="1"/>
          </p:cNvPicPr>
          <p:nvPr/>
        </p:nvPicPr>
        <p:blipFill rotWithShape="1">
          <a:blip r:embed="rId7">
            <a:extLst>
              <a:ext uri="{28A0092B-C50C-407E-A947-70E740481C1C}">
                <a14:useLocalDpi xmlns:a14="http://schemas.microsoft.com/office/drawing/2010/main" val="0"/>
              </a:ext>
            </a:extLst>
          </a:blip>
          <a:srcRect l="13193" t="9429" r="16577" b="10738"/>
          <a:stretch/>
        </p:blipFill>
        <p:spPr bwMode="auto">
          <a:xfrm>
            <a:off x="7896225" y="2047729"/>
            <a:ext cx="3448050" cy="3409950"/>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grpSp>
        <p:nvGrpSpPr>
          <p:cNvPr id="16" name="Grupo 15"/>
          <p:cNvGrpSpPr/>
          <p:nvPr/>
        </p:nvGrpSpPr>
        <p:grpSpPr>
          <a:xfrm rot="21385144">
            <a:off x="1013915" y="1771538"/>
            <a:ext cx="6551219" cy="3391337"/>
            <a:chOff x="4261501" y="1136907"/>
            <a:chExt cx="7819129" cy="4591986"/>
          </a:xfrm>
        </p:grpSpPr>
        <p:grpSp>
          <p:nvGrpSpPr>
            <p:cNvPr id="17" name="Grupo 16"/>
            <p:cNvGrpSpPr/>
            <p:nvPr/>
          </p:nvGrpSpPr>
          <p:grpSpPr>
            <a:xfrm rot="21149974">
              <a:off x="4261501" y="1136907"/>
              <a:ext cx="7819129" cy="4591986"/>
              <a:chOff x="132073" y="2382944"/>
              <a:chExt cx="7819129" cy="4591986"/>
            </a:xfrm>
          </p:grpSpPr>
          <p:sp>
            <p:nvSpPr>
              <p:cNvPr id="19" name="Proceso alternativo 18"/>
              <p:cNvSpPr/>
              <p:nvPr/>
            </p:nvSpPr>
            <p:spPr>
              <a:xfrm>
                <a:off x="132073" y="2382944"/>
                <a:ext cx="7819129" cy="4591986"/>
              </a:xfrm>
              <a:prstGeom prst="flowChartAlternateProcess">
                <a:avLst/>
              </a:prstGeom>
              <a:gradFill flip="none" rotWithShape="1">
                <a:gsLst>
                  <a:gs pos="0">
                    <a:schemeClr val="accent1">
                      <a:lumMod val="40000"/>
                      <a:lumOff val="60000"/>
                    </a:schemeClr>
                  </a:gs>
                  <a:gs pos="23000">
                    <a:schemeClr val="accent1">
                      <a:lumMod val="89000"/>
                    </a:schemeClr>
                  </a:gs>
                  <a:gs pos="69000">
                    <a:schemeClr val="accent1">
                      <a:lumMod val="75000"/>
                    </a:schemeClr>
                  </a:gs>
                  <a:gs pos="97000">
                    <a:schemeClr val="accent1">
                      <a:lumMod val="70000"/>
                    </a:schemeClr>
                  </a:gs>
                </a:gsLst>
                <a:path path="circle">
                  <a:fillToRect l="100000" t="100000"/>
                </a:path>
                <a:tileRect r="-100000" b="-100000"/>
              </a:gra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s-DO"/>
              </a:p>
            </p:txBody>
          </p:sp>
          <p:sp>
            <p:nvSpPr>
              <p:cNvPr id="20" name="Proceso alternativo 19"/>
              <p:cNvSpPr/>
              <p:nvPr/>
            </p:nvSpPr>
            <p:spPr>
              <a:xfrm>
                <a:off x="611285" y="2746242"/>
                <a:ext cx="6988771" cy="3928864"/>
              </a:xfrm>
              <a:prstGeom prst="flowChartAlternateProcess">
                <a:avLst/>
              </a:prstGeom>
              <a:solidFill>
                <a:schemeClr val="bg1"/>
              </a:solidFill>
              <a:effectLst/>
            </p:spPr>
            <p:style>
              <a:lnRef idx="0">
                <a:schemeClr val="accent1"/>
              </a:lnRef>
              <a:fillRef idx="3">
                <a:schemeClr val="accent1"/>
              </a:fillRef>
              <a:effectRef idx="3">
                <a:schemeClr val="accent1"/>
              </a:effectRef>
              <a:fontRef idx="minor">
                <a:schemeClr val="lt1"/>
              </a:fontRef>
            </p:style>
            <p:txBody>
              <a:bodyPr rtlCol="0" anchor="ctr"/>
              <a:lstStyle/>
              <a:p>
                <a:pPr algn="ctr"/>
                <a:endParaRPr lang="es-DO"/>
              </a:p>
            </p:txBody>
          </p:sp>
        </p:grpSp>
        <p:sp>
          <p:nvSpPr>
            <p:cNvPr id="18" name="Rectángulo 17"/>
            <p:cNvSpPr/>
            <p:nvPr/>
          </p:nvSpPr>
          <p:spPr>
            <a:xfrm rot="214856">
              <a:off x="4871835" y="1836384"/>
              <a:ext cx="6686360" cy="3458941"/>
            </a:xfrm>
            <a:prstGeom prst="rect">
              <a:avLst/>
            </a:prstGeom>
          </p:spPr>
          <p:txBody>
            <a:bodyPr wrap="square">
              <a:spAutoFit/>
            </a:bodyPr>
            <a:lstStyle/>
            <a:p>
              <a:pPr algn="ctr"/>
              <a:r>
                <a:rPr lang="es-DO" sz="3200" b="1" dirty="0" smtClean="0">
                  <a:ea typeface="Times New Roman" panose="02020603050405020304" pitchFamily="18" charset="0"/>
                  <a:cs typeface="Times New Roman" panose="02020603050405020304" pitchFamily="18" charset="0"/>
                </a:rPr>
                <a:t>La </a:t>
              </a:r>
              <a:r>
                <a:rPr lang="es-DO" sz="3200" b="1" dirty="0">
                  <a:ea typeface="Times New Roman" panose="02020603050405020304" pitchFamily="18" charset="0"/>
                  <a:cs typeface="Times New Roman" panose="02020603050405020304" pitchFamily="18" charset="0"/>
                </a:rPr>
                <a:t>dinámica de la Economía humanista económica y Social exige necesariamente una apertura frente al cambio social. </a:t>
              </a:r>
              <a:endParaRPr lang="es-DO" sz="3200" b="1" dirty="0">
                <a:ea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161939740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upo 24"/>
          <p:cNvGrpSpPr/>
          <p:nvPr/>
        </p:nvGrpSpPr>
        <p:grpSpPr>
          <a:xfrm>
            <a:off x="-110218" y="-43541"/>
            <a:ext cx="10692493" cy="4524954"/>
            <a:chOff x="-110218" y="-43541"/>
            <a:chExt cx="10692493" cy="4524954"/>
          </a:xfrm>
        </p:grpSpPr>
        <p:pic>
          <p:nvPicPr>
            <p:cNvPr id="5" name="Imagen 4"/>
            <p:cNvPicPr>
              <a:picLocks noChangeAspect="1"/>
            </p:cNvPicPr>
            <p:nvPr/>
          </p:nvPicPr>
          <p:blipFill>
            <a:blip r:embed="rId2"/>
            <a:stretch>
              <a:fillRect/>
            </a:stretch>
          </p:blipFill>
          <p:spPr>
            <a:xfrm>
              <a:off x="0" y="71338"/>
              <a:ext cx="10582275" cy="4410075"/>
            </a:xfrm>
            <a:prstGeom prst="rect">
              <a:avLst/>
            </a:prstGeom>
          </p:spPr>
        </p:pic>
        <p:pic>
          <p:nvPicPr>
            <p:cNvPr id="6" name="Imagen 5"/>
            <p:cNvPicPr>
              <a:picLocks noChangeAspect="1"/>
            </p:cNvPicPr>
            <p:nvPr/>
          </p:nvPicPr>
          <p:blipFill>
            <a:blip r:embed="rId3"/>
            <a:stretch>
              <a:fillRect/>
            </a:stretch>
          </p:blipFill>
          <p:spPr>
            <a:xfrm>
              <a:off x="1068841" y="1206514"/>
              <a:ext cx="2184353" cy="1474334"/>
            </a:xfrm>
            <a:prstGeom prst="rect">
              <a:avLst/>
            </a:prstGeom>
          </p:spPr>
        </p:pic>
        <p:pic>
          <p:nvPicPr>
            <p:cNvPr id="7" name="Imagen 6"/>
            <p:cNvPicPr>
              <a:picLocks noChangeAspect="1"/>
            </p:cNvPicPr>
            <p:nvPr/>
          </p:nvPicPr>
          <p:blipFill rotWithShape="1">
            <a:blip r:embed="rId4"/>
            <a:srcRect r="9092" b="10848"/>
            <a:stretch/>
          </p:blipFill>
          <p:spPr>
            <a:xfrm>
              <a:off x="3785254" y="-43541"/>
              <a:ext cx="1733803" cy="1306284"/>
            </a:xfrm>
            <a:prstGeom prst="diamond">
              <a:avLst/>
            </a:prstGeom>
          </p:spPr>
        </p:pic>
        <p:pic>
          <p:nvPicPr>
            <p:cNvPr id="8" name="Imagen 7"/>
            <p:cNvPicPr>
              <a:picLocks noChangeAspect="1"/>
            </p:cNvPicPr>
            <p:nvPr/>
          </p:nvPicPr>
          <p:blipFill>
            <a:blip r:embed="rId5"/>
            <a:stretch>
              <a:fillRect/>
            </a:stretch>
          </p:blipFill>
          <p:spPr>
            <a:xfrm rot="505108">
              <a:off x="7880610" y="72838"/>
              <a:ext cx="1159041" cy="935312"/>
            </a:xfrm>
            <a:prstGeom prst="roundRect">
              <a:avLst/>
            </a:prstGeom>
          </p:spPr>
        </p:pic>
        <p:pic>
          <p:nvPicPr>
            <p:cNvPr id="9" name="Imagen 8"/>
            <p:cNvPicPr>
              <a:picLocks noChangeAspect="1"/>
            </p:cNvPicPr>
            <p:nvPr/>
          </p:nvPicPr>
          <p:blipFill>
            <a:blip r:embed="rId6"/>
            <a:stretch>
              <a:fillRect/>
            </a:stretch>
          </p:blipFill>
          <p:spPr>
            <a:xfrm>
              <a:off x="7063594" y="44082"/>
              <a:ext cx="2341662" cy="1926855"/>
            </a:xfrm>
            <a:prstGeom prst="rect">
              <a:avLst/>
            </a:prstGeom>
          </p:spPr>
        </p:pic>
        <p:pic>
          <p:nvPicPr>
            <p:cNvPr id="10" name="Imagen 9"/>
            <p:cNvPicPr>
              <a:picLocks noChangeAspect="1"/>
            </p:cNvPicPr>
            <p:nvPr/>
          </p:nvPicPr>
          <p:blipFill>
            <a:blip r:embed="rId7"/>
            <a:stretch>
              <a:fillRect/>
            </a:stretch>
          </p:blipFill>
          <p:spPr>
            <a:xfrm>
              <a:off x="39231" y="86675"/>
              <a:ext cx="10472057" cy="4345291"/>
            </a:xfrm>
            <a:prstGeom prst="rect">
              <a:avLst/>
            </a:prstGeom>
          </p:spPr>
        </p:pic>
        <p:pic>
          <p:nvPicPr>
            <p:cNvPr id="11" name="Imagen 10"/>
            <p:cNvPicPr>
              <a:picLocks noChangeAspect="1"/>
            </p:cNvPicPr>
            <p:nvPr/>
          </p:nvPicPr>
          <p:blipFill>
            <a:blip r:embed="rId8"/>
            <a:stretch>
              <a:fillRect/>
            </a:stretch>
          </p:blipFill>
          <p:spPr>
            <a:xfrm>
              <a:off x="698826" y="44082"/>
              <a:ext cx="1772837" cy="997994"/>
            </a:xfrm>
            <a:prstGeom prst="roundRect">
              <a:avLst/>
            </a:prstGeom>
          </p:spPr>
        </p:pic>
        <p:grpSp>
          <p:nvGrpSpPr>
            <p:cNvPr id="12" name="Grupo 11"/>
            <p:cNvGrpSpPr/>
            <p:nvPr/>
          </p:nvGrpSpPr>
          <p:grpSpPr>
            <a:xfrm>
              <a:off x="-110218" y="1291069"/>
              <a:ext cx="1601715" cy="2238375"/>
              <a:chOff x="1101958" y="4385970"/>
              <a:chExt cx="1601715" cy="2238375"/>
            </a:xfrm>
          </p:grpSpPr>
          <p:pic>
            <p:nvPicPr>
              <p:cNvPr id="13" name="Imagen 12"/>
              <p:cNvPicPr>
                <a:picLocks noChangeAspect="1"/>
              </p:cNvPicPr>
              <p:nvPr/>
            </p:nvPicPr>
            <p:blipFill>
              <a:blip r:embed="rId9"/>
              <a:stretch>
                <a:fillRect/>
              </a:stretch>
            </p:blipFill>
            <p:spPr>
              <a:xfrm>
                <a:off x="1101958" y="4801355"/>
                <a:ext cx="1378956" cy="1302347"/>
              </a:xfrm>
              <a:prstGeom prst="diamond">
                <a:avLst/>
              </a:prstGeom>
            </p:spPr>
          </p:pic>
          <p:pic>
            <p:nvPicPr>
              <p:cNvPr id="14" name="Imagen 13"/>
              <p:cNvPicPr>
                <a:picLocks noChangeAspect="1"/>
              </p:cNvPicPr>
              <p:nvPr/>
            </p:nvPicPr>
            <p:blipFill>
              <a:blip r:embed="rId10"/>
              <a:stretch>
                <a:fillRect/>
              </a:stretch>
            </p:blipFill>
            <p:spPr>
              <a:xfrm>
                <a:off x="1236823" y="4385970"/>
                <a:ext cx="1466850" cy="2238375"/>
              </a:xfrm>
              <a:prstGeom prst="rect">
                <a:avLst/>
              </a:prstGeom>
            </p:spPr>
          </p:pic>
        </p:grpSp>
        <p:grpSp>
          <p:nvGrpSpPr>
            <p:cNvPr id="16" name="Grupo 15"/>
            <p:cNvGrpSpPr/>
            <p:nvPr/>
          </p:nvGrpSpPr>
          <p:grpSpPr>
            <a:xfrm>
              <a:off x="5750003" y="71338"/>
              <a:ext cx="2181225" cy="2000250"/>
              <a:chOff x="5750003" y="71338"/>
              <a:chExt cx="2181225" cy="2000250"/>
            </a:xfrm>
          </p:grpSpPr>
          <p:pic>
            <p:nvPicPr>
              <p:cNvPr id="17" name="Imagen 16"/>
              <p:cNvPicPr>
                <a:picLocks noChangeAspect="1"/>
              </p:cNvPicPr>
              <p:nvPr/>
            </p:nvPicPr>
            <p:blipFill>
              <a:blip r:embed="rId11"/>
              <a:stretch>
                <a:fillRect/>
              </a:stretch>
            </p:blipFill>
            <p:spPr>
              <a:xfrm rot="1115787">
                <a:off x="6107072" y="279403"/>
                <a:ext cx="1467088" cy="1347425"/>
              </a:xfrm>
              <a:prstGeom prst="roundRect">
                <a:avLst/>
              </a:prstGeom>
            </p:spPr>
          </p:pic>
          <p:pic>
            <p:nvPicPr>
              <p:cNvPr id="18" name="Imagen 17"/>
              <p:cNvPicPr>
                <a:picLocks noChangeAspect="1"/>
              </p:cNvPicPr>
              <p:nvPr/>
            </p:nvPicPr>
            <p:blipFill>
              <a:blip r:embed="rId12"/>
              <a:stretch>
                <a:fillRect/>
              </a:stretch>
            </p:blipFill>
            <p:spPr>
              <a:xfrm>
                <a:off x="5750003" y="71338"/>
                <a:ext cx="2181225" cy="2000250"/>
              </a:xfrm>
              <a:prstGeom prst="rect">
                <a:avLst/>
              </a:prstGeom>
            </p:spPr>
          </p:pic>
        </p:grpSp>
        <p:grpSp>
          <p:nvGrpSpPr>
            <p:cNvPr id="19" name="Grupo 18"/>
            <p:cNvGrpSpPr/>
            <p:nvPr/>
          </p:nvGrpSpPr>
          <p:grpSpPr>
            <a:xfrm>
              <a:off x="8989962" y="80651"/>
              <a:ext cx="1576388" cy="1438280"/>
              <a:chOff x="789220" y="4374004"/>
              <a:chExt cx="1576388" cy="1438280"/>
            </a:xfrm>
          </p:grpSpPr>
          <p:pic>
            <p:nvPicPr>
              <p:cNvPr id="20" name="Imagen 19"/>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rot="20038390">
                <a:off x="1043368" y="4495036"/>
                <a:ext cx="765301" cy="709723"/>
              </a:xfrm>
              <a:prstGeom prst="roundRect">
                <a:avLst/>
              </a:prstGeom>
              <a:effectLst/>
            </p:spPr>
          </p:pic>
          <p:grpSp>
            <p:nvGrpSpPr>
              <p:cNvPr id="21" name="Grupo 20"/>
              <p:cNvGrpSpPr/>
              <p:nvPr/>
            </p:nvGrpSpPr>
            <p:grpSpPr>
              <a:xfrm>
                <a:off x="789220" y="4374004"/>
                <a:ext cx="1576388" cy="1438280"/>
                <a:chOff x="787725" y="4367687"/>
                <a:chExt cx="1576388" cy="1438280"/>
              </a:xfrm>
            </p:grpSpPr>
            <p:pic>
              <p:nvPicPr>
                <p:cNvPr id="23" name="Imagen 22"/>
                <p:cNvPicPr>
                  <a:picLocks noChangeAspect="1"/>
                </p:cNvPicPr>
                <p:nvPr/>
              </p:nvPicPr>
              <p:blipFill>
                <a:blip r:embed="rId14"/>
                <a:stretch>
                  <a:fillRect/>
                </a:stretch>
              </p:blipFill>
              <p:spPr>
                <a:xfrm>
                  <a:off x="1268738" y="4643917"/>
                  <a:ext cx="1095375" cy="1162050"/>
                </a:xfrm>
                <a:prstGeom prst="rect">
                  <a:avLst/>
                </a:prstGeom>
              </p:spPr>
            </p:pic>
            <p:pic>
              <p:nvPicPr>
                <p:cNvPr id="24" name="Imagen 23"/>
                <p:cNvPicPr>
                  <a:picLocks noChangeAspect="1"/>
                </p:cNvPicPr>
                <p:nvPr/>
              </p:nvPicPr>
              <p:blipFill>
                <a:blip r:embed="rId15"/>
                <a:stretch>
                  <a:fillRect/>
                </a:stretch>
              </p:blipFill>
              <p:spPr>
                <a:xfrm>
                  <a:off x="787725" y="4367687"/>
                  <a:ext cx="1028700" cy="1123950"/>
                </a:xfrm>
                <a:prstGeom prst="rect">
                  <a:avLst/>
                </a:prstGeom>
              </p:spPr>
            </p:pic>
          </p:grpSp>
          <p:pic>
            <p:nvPicPr>
              <p:cNvPr id="22" name="Imagen 21"/>
              <p:cNvPicPr>
                <a:picLocks noChangeAspect="1"/>
              </p:cNvPicPr>
              <p:nvPr/>
            </p:nvPicPr>
            <p:blipFill rotWithShape="1">
              <a:blip r:embed="rId16" cstate="print">
                <a:extLst>
                  <a:ext uri="{28A0092B-C50C-407E-A947-70E740481C1C}">
                    <a14:useLocalDpi xmlns:a14="http://schemas.microsoft.com/office/drawing/2010/main" val="0"/>
                  </a:ext>
                </a:extLst>
              </a:blip>
              <a:srcRect l="4449" r="29372"/>
              <a:stretch/>
            </p:blipFill>
            <p:spPr>
              <a:xfrm rot="20135321">
                <a:off x="1490204" y="4863012"/>
                <a:ext cx="591796" cy="612329"/>
              </a:xfrm>
              <a:prstGeom prst="roundRect">
                <a:avLst/>
              </a:prstGeom>
              <a:ln>
                <a:noFill/>
              </a:ln>
              <a:effectLst/>
            </p:spPr>
          </p:pic>
        </p:grpSp>
      </p:grpSp>
      <p:sp>
        <p:nvSpPr>
          <p:cNvPr id="2" name="Rectángulo 1"/>
          <p:cNvSpPr/>
          <p:nvPr/>
        </p:nvSpPr>
        <p:spPr>
          <a:xfrm>
            <a:off x="1491497" y="2783263"/>
            <a:ext cx="10078093" cy="584775"/>
          </a:xfrm>
          <a:prstGeom prst="rect">
            <a:avLst/>
          </a:prstGeom>
        </p:spPr>
        <p:txBody>
          <a:bodyPr wrap="square">
            <a:spAutoFit/>
          </a:bodyPr>
          <a:lstStyle/>
          <a:p>
            <a:pPr algn="ctr"/>
            <a:r>
              <a:rPr lang="es-DO" sz="3200" b="1" dirty="0">
                <a:solidFill>
                  <a:srgbClr val="C00000"/>
                </a:solidFill>
                <a:latin typeface="Bradley Hand ITC" panose="03070402050302030203" pitchFamily="66" charset="0"/>
                <a:ea typeface="Times New Roman" panose="02020603050405020304" pitchFamily="18" charset="0"/>
                <a:cs typeface="Times New Roman" panose="02020603050405020304" pitchFamily="18" charset="0"/>
              </a:rPr>
              <a:t> </a:t>
            </a:r>
          </a:p>
        </p:txBody>
      </p:sp>
      <p:grpSp>
        <p:nvGrpSpPr>
          <p:cNvPr id="26" name="Grupo 25"/>
          <p:cNvGrpSpPr/>
          <p:nvPr/>
        </p:nvGrpSpPr>
        <p:grpSpPr>
          <a:xfrm rot="411322">
            <a:off x="862052" y="2233459"/>
            <a:ext cx="10912358" cy="5957324"/>
            <a:chOff x="4206459" y="297177"/>
            <a:chExt cx="7819129" cy="8066420"/>
          </a:xfrm>
        </p:grpSpPr>
        <p:grpSp>
          <p:nvGrpSpPr>
            <p:cNvPr id="27" name="Grupo 26"/>
            <p:cNvGrpSpPr/>
            <p:nvPr/>
          </p:nvGrpSpPr>
          <p:grpSpPr>
            <a:xfrm rot="21149974">
              <a:off x="4206459" y="297177"/>
              <a:ext cx="7819129" cy="5435325"/>
              <a:chOff x="132073" y="1539606"/>
              <a:chExt cx="7819129" cy="5435325"/>
            </a:xfrm>
          </p:grpSpPr>
          <p:sp>
            <p:nvSpPr>
              <p:cNvPr id="29" name="Proceso alternativo 28"/>
              <p:cNvSpPr/>
              <p:nvPr/>
            </p:nvSpPr>
            <p:spPr>
              <a:xfrm>
                <a:off x="132073" y="1539606"/>
                <a:ext cx="7819129" cy="5435325"/>
              </a:xfrm>
              <a:prstGeom prst="flowChartAlternateProcess">
                <a:avLst/>
              </a:prstGeom>
              <a:gradFill flip="none" rotWithShape="1">
                <a:gsLst>
                  <a:gs pos="0">
                    <a:schemeClr val="accent1">
                      <a:lumMod val="40000"/>
                      <a:lumOff val="60000"/>
                    </a:schemeClr>
                  </a:gs>
                  <a:gs pos="23000">
                    <a:schemeClr val="accent1">
                      <a:lumMod val="89000"/>
                    </a:schemeClr>
                  </a:gs>
                  <a:gs pos="69000">
                    <a:schemeClr val="accent1">
                      <a:lumMod val="75000"/>
                    </a:schemeClr>
                  </a:gs>
                  <a:gs pos="97000">
                    <a:schemeClr val="accent1">
                      <a:lumMod val="70000"/>
                    </a:schemeClr>
                  </a:gs>
                </a:gsLst>
                <a:path path="circle">
                  <a:fillToRect l="100000" t="100000"/>
                </a:path>
                <a:tileRect r="-100000" b="-100000"/>
              </a:gra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s-DO"/>
              </a:p>
            </p:txBody>
          </p:sp>
          <p:sp>
            <p:nvSpPr>
              <p:cNvPr id="30" name="Proceso alternativo 29"/>
              <p:cNvSpPr/>
              <p:nvPr/>
            </p:nvSpPr>
            <p:spPr>
              <a:xfrm>
                <a:off x="611286" y="1969469"/>
                <a:ext cx="6988771" cy="4705638"/>
              </a:xfrm>
              <a:prstGeom prst="flowChartAlternateProcess">
                <a:avLst/>
              </a:prstGeom>
              <a:solidFill>
                <a:schemeClr val="bg1"/>
              </a:solidFill>
              <a:effectLst/>
            </p:spPr>
            <p:style>
              <a:lnRef idx="0">
                <a:schemeClr val="accent1"/>
              </a:lnRef>
              <a:fillRef idx="3">
                <a:schemeClr val="accent1"/>
              </a:fillRef>
              <a:effectRef idx="3">
                <a:schemeClr val="accent1"/>
              </a:effectRef>
              <a:fontRef idx="minor">
                <a:schemeClr val="lt1"/>
              </a:fontRef>
            </p:style>
            <p:txBody>
              <a:bodyPr rtlCol="0" anchor="ctr"/>
              <a:lstStyle/>
              <a:p>
                <a:pPr algn="ctr"/>
                <a:endParaRPr lang="es-DO"/>
              </a:p>
            </p:txBody>
          </p:sp>
        </p:grpSp>
        <p:sp>
          <p:nvSpPr>
            <p:cNvPr id="28" name="Rectángulo 27"/>
            <p:cNvSpPr/>
            <p:nvPr/>
          </p:nvSpPr>
          <p:spPr>
            <a:xfrm rot="21188678">
              <a:off x="5020438" y="903952"/>
              <a:ext cx="6686360" cy="7459645"/>
            </a:xfrm>
            <a:prstGeom prst="rect">
              <a:avLst/>
            </a:prstGeom>
          </p:spPr>
          <p:txBody>
            <a:bodyPr wrap="square">
              <a:spAutoFit/>
            </a:bodyPr>
            <a:lstStyle/>
            <a:p>
              <a:pPr algn="ctr"/>
              <a:r>
                <a:rPr lang="es-DO" sz="3200" b="1" dirty="0">
                  <a:ea typeface="Times New Roman" panose="02020603050405020304" pitchFamily="18" charset="0"/>
                  <a:cs typeface="Times New Roman" panose="02020603050405020304" pitchFamily="18" charset="0"/>
                </a:rPr>
                <a:t>Finalmente queremos concluir diciendo que las compras públicas utilizadas como herramienta para el desarrollo de un país son poderosas, si el enfoque es de utilizarlas para llevar Transparencia e Igualdad de Oportunidades  para construir un verdadero Estado Social y Democrático de derecho”</a:t>
              </a:r>
              <a:endParaRPr lang="es-DO" sz="3200" b="1" dirty="0">
                <a:ea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272266957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3643982" y="3244334"/>
            <a:ext cx="4904035" cy="369332"/>
          </a:xfrm>
          <a:prstGeom prst="rect">
            <a:avLst/>
          </a:prstGeom>
        </p:spPr>
        <p:txBody>
          <a:bodyPr wrap="none">
            <a:spAutoFit/>
          </a:bodyPr>
          <a:lstStyle/>
          <a:p>
            <a:r>
              <a:rPr lang="es-DO" u="sng" dirty="0">
                <a:solidFill>
                  <a:srgbClr val="0068CF"/>
                </a:solidFill>
                <a:latin typeface="Calibri" panose="020F0502020204030204" pitchFamily="34" charset="0"/>
                <a:hlinkClick r:id="rId2"/>
              </a:rPr>
              <a:t>https://www.youtube.com/watch?v=UAbxVG_jrhk</a:t>
            </a:r>
            <a:endParaRPr lang="es-DO" dirty="0"/>
          </a:p>
        </p:txBody>
      </p:sp>
    </p:spTree>
    <p:extLst>
      <p:ext uri="{BB962C8B-B14F-4D97-AF65-F5344CB8AC3E}">
        <p14:creationId xmlns:p14="http://schemas.microsoft.com/office/powerpoint/2010/main" val="117821639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p:cNvPicPr>
            <a:picLocks noChangeAspect="1"/>
          </p:cNvPicPr>
          <p:nvPr/>
        </p:nvPicPr>
        <p:blipFill>
          <a:blip r:embed="rId2"/>
          <a:stretch>
            <a:fillRect/>
          </a:stretch>
        </p:blipFill>
        <p:spPr>
          <a:xfrm>
            <a:off x="0" y="71338"/>
            <a:ext cx="10582275" cy="4410075"/>
          </a:xfrm>
          <a:prstGeom prst="rect">
            <a:avLst/>
          </a:prstGeom>
        </p:spPr>
      </p:pic>
      <p:pic>
        <p:nvPicPr>
          <p:cNvPr id="7" name="Imagen 6"/>
          <p:cNvPicPr>
            <a:picLocks noChangeAspect="1"/>
          </p:cNvPicPr>
          <p:nvPr/>
        </p:nvPicPr>
        <p:blipFill>
          <a:blip r:embed="rId3"/>
          <a:stretch>
            <a:fillRect/>
          </a:stretch>
        </p:blipFill>
        <p:spPr>
          <a:xfrm>
            <a:off x="1068841" y="1206514"/>
            <a:ext cx="2184353" cy="1474334"/>
          </a:xfrm>
          <a:prstGeom prst="rect">
            <a:avLst/>
          </a:prstGeom>
        </p:spPr>
      </p:pic>
      <p:pic>
        <p:nvPicPr>
          <p:cNvPr id="9" name="Imagen 8"/>
          <p:cNvPicPr>
            <a:picLocks noChangeAspect="1"/>
          </p:cNvPicPr>
          <p:nvPr/>
        </p:nvPicPr>
        <p:blipFill rotWithShape="1">
          <a:blip r:embed="rId4"/>
          <a:srcRect r="9092" b="10848"/>
          <a:stretch/>
        </p:blipFill>
        <p:spPr>
          <a:xfrm>
            <a:off x="3785254" y="-43541"/>
            <a:ext cx="1733803" cy="1306284"/>
          </a:xfrm>
          <a:prstGeom prst="diamond">
            <a:avLst/>
          </a:prstGeom>
        </p:spPr>
      </p:pic>
      <p:pic>
        <p:nvPicPr>
          <p:cNvPr id="16" name="Imagen 15"/>
          <p:cNvPicPr>
            <a:picLocks noChangeAspect="1"/>
          </p:cNvPicPr>
          <p:nvPr/>
        </p:nvPicPr>
        <p:blipFill>
          <a:blip r:embed="rId5"/>
          <a:stretch>
            <a:fillRect/>
          </a:stretch>
        </p:blipFill>
        <p:spPr>
          <a:xfrm rot="505108">
            <a:off x="7880610" y="72838"/>
            <a:ext cx="1159041" cy="935312"/>
          </a:xfrm>
          <a:prstGeom prst="roundRect">
            <a:avLst/>
          </a:prstGeom>
        </p:spPr>
      </p:pic>
      <p:pic>
        <p:nvPicPr>
          <p:cNvPr id="14" name="Imagen 13"/>
          <p:cNvPicPr>
            <a:picLocks noChangeAspect="1"/>
          </p:cNvPicPr>
          <p:nvPr/>
        </p:nvPicPr>
        <p:blipFill>
          <a:blip r:embed="rId6"/>
          <a:stretch>
            <a:fillRect/>
          </a:stretch>
        </p:blipFill>
        <p:spPr>
          <a:xfrm>
            <a:off x="7063594" y="44082"/>
            <a:ext cx="2341662" cy="1926855"/>
          </a:xfrm>
          <a:prstGeom prst="rect">
            <a:avLst/>
          </a:prstGeom>
        </p:spPr>
      </p:pic>
      <p:pic>
        <p:nvPicPr>
          <p:cNvPr id="6" name="Imagen 5"/>
          <p:cNvPicPr>
            <a:picLocks noChangeAspect="1"/>
          </p:cNvPicPr>
          <p:nvPr/>
        </p:nvPicPr>
        <p:blipFill>
          <a:blip r:embed="rId7"/>
          <a:stretch>
            <a:fillRect/>
          </a:stretch>
        </p:blipFill>
        <p:spPr>
          <a:xfrm>
            <a:off x="39231" y="86675"/>
            <a:ext cx="10472057" cy="4345291"/>
          </a:xfrm>
          <a:prstGeom prst="rect">
            <a:avLst/>
          </a:prstGeom>
        </p:spPr>
      </p:pic>
      <p:pic>
        <p:nvPicPr>
          <p:cNvPr id="17" name="Imagen 16"/>
          <p:cNvPicPr>
            <a:picLocks noChangeAspect="1"/>
          </p:cNvPicPr>
          <p:nvPr/>
        </p:nvPicPr>
        <p:blipFill>
          <a:blip r:embed="rId8"/>
          <a:stretch>
            <a:fillRect/>
          </a:stretch>
        </p:blipFill>
        <p:spPr>
          <a:xfrm>
            <a:off x="698826" y="44082"/>
            <a:ext cx="1772837" cy="997994"/>
          </a:xfrm>
          <a:prstGeom prst="roundRect">
            <a:avLst/>
          </a:prstGeom>
        </p:spPr>
      </p:pic>
      <p:grpSp>
        <p:nvGrpSpPr>
          <p:cNvPr id="20" name="Grupo 19"/>
          <p:cNvGrpSpPr/>
          <p:nvPr/>
        </p:nvGrpSpPr>
        <p:grpSpPr>
          <a:xfrm>
            <a:off x="-110218" y="1291069"/>
            <a:ext cx="1601715" cy="2238375"/>
            <a:chOff x="1101958" y="4385970"/>
            <a:chExt cx="1601715" cy="2238375"/>
          </a:xfrm>
        </p:grpSpPr>
        <p:pic>
          <p:nvPicPr>
            <p:cNvPr id="19" name="Imagen 18"/>
            <p:cNvPicPr>
              <a:picLocks noChangeAspect="1"/>
            </p:cNvPicPr>
            <p:nvPr/>
          </p:nvPicPr>
          <p:blipFill>
            <a:blip r:embed="rId9"/>
            <a:stretch>
              <a:fillRect/>
            </a:stretch>
          </p:blipFill>
          <p:spPr>
            <a:xfrm>
              <a:off x="1101958" y="4801355"/>
              <a:ext cx="1378956" cy="1302347"/>
            </a:xfrm>
            <a:prstGeom prst="diamond">
              <a:avLst/>
            </a:prstGeom>
          </p:spPr>
        </p:pic>
        <p:pic>
          <p:nvPicPr>
            <p:cNvPr id="18" name="Imagen 17"/>
            <p:cNvPicPr>
              <a:picLocks noChangeAspect="1"/>
            </p:cNvPicPr>
            <p:nvPr/>
          </p:nvPicPr>
          <p:blipFill>
            <a:blip r:embed="rId10"/>
            <a:stretch>
              <a:fillRect/>
            </a:stretch>
          </p:blipFill>
          <p:spPr>
            <a:xfrm>
              <a:off x="1236823" y="4385970"/>
              <a:ext cx="1466850" cy="2238375"/>
            </a:xfrm>
            <a:prstGeom prst="rect">
              <a:avLst/>
            </a:prstGeom>
          </p:spPr>
        </p:pic>
      </p:grpSp>
      <p:pic>
        <p:nvPicPr>
          <p:cNvPr id="5" name="Imagen 4"/>
          <p:cNvPicPr>
            <a:picLocks noChangeAspect="1"/>
          </p:cNvPicPr>
          <p:nvPr/>
        </p:nvPicPr>
        <p:blipFill>
          <a:blip r:embed="rId11"/>
          <a:stretch>
            <a:fillRect/>
          </a:stretch>
        </p:blipFill>
        <p:spPr>
          <a:xfrm>
            <a:off x="8056105" y="1748536"/>
            <a:ext cx="3839761" cy="2110923"/>
          </a:xfrm>
          <a:prstGeom prst="rect">
            <a:avLst/>
          </a:prstGeom>
        </p:spPr>
      </p:pic>
      <p:grpSp>
        <p:nvGrpSpPr>
          <p:cNvPr id="28" name="Grupo 27"/>
          <p:cNvGrpSpPr/>
          <p:nvPr/>
        </p:nvGrpSpPr>
        <p:grpSpPr>
          <a:xfrm>
            <a:off x="5750003" y="71338"/>
            <a:ext cx="2181225" cy="2000250"/>
            <a:chOff x="5750003" y="71338"/>
            <a:chExt cx="2181225" cy="2000250"/>
          </a:xfrm>
        </p:grpSpPr>
        <p:pic>
          <p:nvPicPr>
            <p:cNvPr id="12" name="Imagen 11"/>
            <p:cNvPicPr>
              <a:picLocks noChangeAspect="1"/>
            </p:cNvPicPr>
            <p:nvPr/>
          </p:nvPicPr>
          <p:blipFill>
            <a:blip r:embed="rId12"/>
            <a:stretch>
              <a:fillRect/>
            </a:stretch>
          </p:blipFill>
          <p:spPr>
            <a:xfrm rot="1115787">
              <a:off x="6107072" y="279403"/>
              <a:ext cx="1467088" cy="1347425"/>
            </a:xfrm>
            <a:prstGeom prst="roundRect">
              <a:avLst/>
            </a:prstGeom>
          </p:spPr>
        </p:pic>
        <p:pic>
          <p:nvPicPr>
            <p:cNvPr id="11" name="Imagen 10"/>
            <p:cNvPicPr>
              <a:picLocks noChangeAspect="1"/>
            </p:cNvPicPr>
            <p:nvPr/>
          </p:nvPicPr>
          <p:blipFill>
            <a:blip r:embed="rId13"/>
            <a:stretch>
              <a:fillRect/>
            </a:stretch>
          </p:blipFill>
          <p:spPr>
            <a:xfrm>
              <a:off x="5750003" y="71338"/>
              <a:ext cx="2181225" cy="2000250"/>
            </a:xfrm>
            <a:prstGeom prst="rect">
              <a:avLst/>
            </a:prstGeom>
          </p:spPr>
        </p:pic>
      </p:grpSp>
      <p:grpSp>
        <p:nvGrpSpPr>
          <p:cNvPr id="26" name="Grupo 25"/>
          <p:cNvGrpSpPr/>
          <p:nvPr/>
        </p:nvGrpSpPr>
        <p:grpSpPr>
          <a:xfrm>
            <a:off x="8989962" y="80651"/>
            <a:ext cx="1576388" cy="1438280"/>
            <a:chOff x="789220" y="4374004"/>
            <a:chExt cx="1576388" cy="1438280"/>
          </a:xfrm>
        </p:grpSpPr>
        <p:pic>
          <p:nvPicPr>
            <p:cNvPr id="25" name="Imagen 24"/>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rot="20038390">
              <a:off x="1043368" y="4495036"/>
              <a:ext cx="765301" cy="709723"/>
            </a:xfrm>
            <a:prstGeom prst="roundRect">
              <a:avLst/>
            </a:prstGeom>
            <a:effectLst/>
          </p:spPr>
        </p:pic>
        <p:grpSp>
          <p:nvGrpSpPr>
            <p:cNvPr id="23" name="Grupo 22"/>
            <p:cNvGrpSpPr/>
            <p:nvPr/>
          </p:nvGrpSpPr>
          <p:grpSpPr>
            <a:xfrm>
              <a:off x="789220" y="4374004"/>
              <a:ext cx="1576388" cy="1438280"/>
              <a:chOff x="787725" y="4367687"/>
              <a:chExt cx="1576388" cy="1438280"/>
            </a:xfrm>
          </p:grpSpPr>
          <p:pic>
            <p:nvPicPr>
              <p:cNvPr id="21" name="Imagen 20"/>
              <p:cNvPicPr>
                <a:picLocks noChangeAspect="1"/>
              </p:cNvPicPr>
              <p:nvPr/>
            </p:nvPicPr>
            <p:blipFill>
              <a:blip r:embed="rId15"/>
              <a:stretch>
                <a:fillRect/>
              </a:stretch>
            </p:blipFill>
            <p:spPr>
              <a:xfrm>
                <a:off x="1268738" y="4643917"/>
                <a:ext cx="1095375" cy="1162050"/>
              </a:xfrm>
              <a:prstGeom prst="rect">
                <a:avLst/>
              </a:prstGeom>
            </p:spPr>
          </p:pic>
          <p:pic>
            <p:nvPicPr>
              <p:cNvPr id="22" name="Imagen 21"/>
              <p:cNvPicPr>
                <a:picLocks noChangeAspect="1"/>
              </p:cNvPicPr>
              <p:nvPr/>
            </p:nvPicPr>
            <p:blipFill>
              <a:blip r:embed="rId16"/>
              <a:stretch>
                <a:fillRect/>
              </a:stretch>
            </p:blipFill>
            <p:spPr>
              <a:xfrm>
                <a:off x="787725" y="4367687"/>
                <a:ext cx="1028700" cy="1123950"/>
              </a:xfrm>
              <a:prstGeom prst="rect">
                <a:avLst/>
              </a:prstGeom>
            </p:spPr>
          </p:pic>
        </p:grpSp>
        <p:pic>
          <p:nvPicPr>
            <p:cNvPr id="24" name="Imagen 23"/>
            <p:cNvPicPr>
              <a:picLocks noChangeAspect="1"/>
            </p:cNvPicPr>
            <p:nvPr/>
          </p:nvPicPr>
          <p:blipFill rotWithShape="1">
            <a:blip r:embed="rId17" cstate="print">
              <a:extLst>
                <a:ext uri="{28A0092B-C50C-407E-A947-70E740481C1C}">
                  <a14:useLocalDpi xmlns:a14="http://schemas.microsoft.com/office/drawing/2010/main" val="0"/>
                </a:ext>
              </a:extLst>
            </a:blip>
            <a:srcRect l="4449" r="29372"/>
            <a:stretch/>
          </p:blipFill>
          <p:spPr>
            <a:xfrm rot="20135321">
              <a:off x="1490204" y="4863012"/>
              <a:ext cx="591796" cy="612329"/>
            </a:xfrm>
            <a:prstGeom prst="roundRect">
              <a:avLst/>
            </a:prstGeom>
            <a:ln>
              <a:noFill/>
            </a:ln>
            <a:effectLst/>
          </p:spPr>
        </p:pic>
      </p:grpSp>
      <p:pic>
        <p:nvPicPr>
          <p:cNvPr id="29" name="Imagen 28"/>
          <p:cNvPicPr>
            <a:picLocks noChangeAspect="1"/>
          </p:cNvPicPr>
          <p:nvPr/>
        </p:nvPicPr>
        <p:blipFill>
          <a:blip r:embed="rId18"/>
          <a:stretch>
            <a:fillRect/>
          </a:stretch>
        </p:blipFill>
        <p:spPr>
          <a:xfrm>
            <a:off x="500744" y="6133419"/>
            <a:ext cx="1741714" cy="448409"/>
          </a:xfrm>
          <a:prstGeom prst="rect">
            <a:avLst/>
          </a:prstGeom>
        </p:spPr>
      </p:pic>
      <p:pic>
        <p:nvPicPr>
          <p:cNvPr id="30" name="Imagen 29"/>
          <p:cNvPicPr>
            <a:picLocks noChangeAspect="1"/>
          </p:cNvPicPr>
          <p:nvPr/>
        </p:nvPicPr>
        <p:blipFill>
          <a:blip r:embed="rId19"/>
          <a:stretch>
            <a:fillRect/>
          </a:stretch>
        </p:blipFill>
        <p:spPr>
          <a:xfrm>
            <a:off x="2336346" y="6097083"/>
            <a:ext cx="1299482" cy="521079"/>
          </a:xfrm>
          <a:prstGeom prst="rect">
            <a:avLst/>
          </a:prstGeom>
        </p:spPr>
      </p:pic>
      <p:pic>
        <p:nvPicPr>
          <p:cNvPr id="31" name="Imagen 30"/>
          <p:cNvPicPr>
            <a:picLocks noChangeAspect="1"/>
          </p:cNvPicPr>
          <p:nvPr/>
        </p:nvPicPr>
        <p:blipFill>
          <a:blip r:embed="rId20"/>
          <a:stretch>
            <a:fillRect/>
          </a:stretch>
        </p:blipFill>
        <p:spPr>
          <a:xfrm>
            <a:off x="3842655" y="6133419"/>
            <a:ext cx="5098748" cy="582189"/>
          </a:xfrm>
          <a:prstGeom prst="rect">
            <a:avLst/>
          </a:prstGeom>
        </p:spPr>
      </p:pic>
      <p:pic>
        <p:nvPicPr>
          <p:cNvPr id="32" name="Imagen 31"/>
          <p:cNvPicPr>
            <a:picLocks noChangeAspect="1"/>
          </p:cNvPicPr>
          <p:nvPr/>
        </p:nvPicPr>
        <p:blipFill>
          <a:blip r:embed="rId21"/>
          <a:stretch>
            <a:fillRect/>
          </a:stretch>
        </p:blipFill>
        <p:spPr>
          <a:xfrm>
            <a:off x="9224430" y="6045248"/>
            <a:ext cx="2257955" cy="572914"/>
          </a:xfrm>
          <a:prstGeom prst="rect">
            <a:avLst/>
          </a:prstGeom>
        </p:spPr>
      </p:pic>
      <p:sp>
        <p:nvSpPr>
          <p:cNvPr id="33" name="Rectángulo 32"/>
          <p:cNvSpPr/>
          <p:nvPr/>
        </p:nvSpPr>
        <p:spPr>
          <a:xfrm>
            <a:off x="16029" y="3974918"/>
            <a:ext cx="12192000" cy="1620575"/>
          </a:xfrm>
          <a:prstGeom prst="rect">
            <a:avLst/>
          </a:prstGeom>
          <a:gradFill flip="none" rotWithShape="1">
            <a:gsLst>
              <a:gs pos="0">
                <a:schemeClr val="accent1">
                  <a:lumMod val="40000"/>
                  <a:lumOff val="60000"/>
                </a:schemeClr>
              </a:gs>
              <a:gs pos="19000">
                <a:schemeClr val="accent1">
                  <a:lumMod val="95000"/>
                  <a:lumOff val="5000"/>
                </a:schemeClr>
              </a:gs>
              <a:gs pos="72000">
                <a:schemeClr val="accent1">
                  <a:lumMod val="60000"/>
                </a:schemeClr>
              </a:gs>
            </a:gsLst>
            <a:path path="circle">
              <a:fillToRect l="50000" t="130000" r="50000" b="-30000"/>
            </a:path>
            <a:tileRect/>
          </a:gradFill>
          <a:effectLst>
            <a:outerShdw blurRad="342900" dist="215900" dir="2400000" sx="99000" sy="99000" algn="t" rotWithShape="0">
              <a:prstClr val="black">
                <a:alpha val="8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DO"/>
          </a:p>
        </p:txBody>
      </p:sp>
      <p:sp>
        <p:nvSpPr>
          <p:cNvPr id="34" name="CuadroTexto 33"/>
          <p:cNvSpPr txBox="1"/>
          <p:nvPr/>
        </p:nvSpPr>
        <p:spPr>
          <a:xfrm>
            <a:off x="579260" y="4269516"/>
            <a:ext cx="11234057" cy="1107996"/>
          </a:xfrm>
          <a:prstGeom prst="rect">
            <a:avLst/>
          </a:prstGeom>
          <a:noFill/>
        </p:spPr>
        <p:txBody>
          <a:bodyPr wrap="square" rtlCol="0">
            <a:spAutoFit/>
          </a:bodyPr>
          <a:lstStyle/>
          <a:p>
            <a:pPr algn="ctr"/>
            <a:r>
              <a:rPr lang="es-ES" sz="6600" dirty="0" smtClean="0">
                <a:ln w="0"/>
                <a:solidFill>
                  <a:schemeClr val="bg1"/>
                </a:solidFill>
                <a:effectLst>
                  <a:glow rad="101600">
                    <a:schemeClr val="tx1">
                      <a:alpha val="60000"/>
                    </a:schemeClr>
                  </a:glow>
                  <a:outerShdw blurRad="38100" dist="19050" dir="2700000" algn="tl" rotWithShape="0">
                    <a:schemeClr val="dk1">
                      <a:alpha val="40000"/>
                    </a:schemeClr>
                  </a:outerShdw>
                </a:effectLst>
              </a:rPr>
              <a:t>MUCHAS GRACIAS!</a:t>
            </a:r>
            <a:endParaRPr lang="es-DO" sz="6600" dirty="0">
              <a:ln w="0"/>
              <a:solidFill>
                <a:schemeClr val="bg1"/>
              </a:solidFill>
              <a:effectLst>
                <a:glow rad="101600">
                  <a:schemeClr val="tx1">
                    <a:alpha val="60000"/>
                  </a:schemeClr>
                </a:glow>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44534823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upo 24"/>
          <p:cNvGrpSpPr/>
          <p:nvPr/>
        </p:nvGrpSpPr>
        <p:grpSpPr>
          <a:xfrm>
            <a:off x="0" y="1"/>
            <a:ext cx="5105400" cy="2247900"/>
            <a:chOff x="-110218" y="-43541"/>
            <a:chExt cx="10692493" cy="4524954"/>
          </a:xfrm>
        </p:grpSpPr>
        <p:pic>
          <p:nvPicPr>
            <p:cNvPr id="5" name="Imagen 4"/>
            <p:cNvPicPr>
              <a:picLocks noChangeAspect="1"/>
            </p:cNvPicPr>
            <p:nvPr/>
          </p:nvPicPr>
          <p:blipFill>
            <a:blip r:embed="rId2"/>
            <a:stretch>
              <a:fillRect/>
            </a:stretch>
          </p:blipFill>
          <p:spPr>
            <a:xfrm>
              <a:off x="0" y="71338"/>
              <a:ext cx="10582275" cy="4410075"/>
            </a:xfrm>
            <a:prstGeom prst="rect">
              <a:avLst/>
            </a:prstGeom>
          </p:spPr>
        </p:pic>
        <p:pic>
          <p:nvPicPr>
            <p:cNvPr id="6" name="Imagen 5"/>
            <p:cNvPicPr>
              <a:picLocks noChangeAspect="1"/>
            </p:cNvPicPr>
            <p:nvPr/>
          </p:nvPicPr>
          <p:blipFill>
            <a:blip r:embed="rId3"/>
            <a:stretch>
              <a:fillRect/>
            </a:stretch>
          </p:blipFill>
          <p:spPr>
            <a:xfrm>
              <a:off x="1068841" y="1206514"/>
              <a:ext cx="2184353" cy="1474334"/>
            </a:xfrm>
            <a:prstGeom prst="rect">
              <a:avLst/>
            </a:prstGeom>
          </p:spPr>
        </p:pic>
        <p:pic>
          <p:nvPicPr>
            <p:cNvPr id="7" name="Imagen 6"/>
            <p:cNvPicPr>
              <a:picLocks noChangeAspect="1"/>
            </p:cNvPicPr>
            <p:nvPr/>
          </p:nvPicPr>
          <p:blipFill rotWithShape="1">
            <a:blip r:embed="rId4"/>
            <a:srcRect r="9092" b="10848"/>
            <a:stretch/>
          </p:blipFill>
          <p:spPr>
            <a:xfrm>
              <a:off x="3785254" y="-43541"/>
              <a:ext cx="1733803" cy="1306284"/>
            </a:xfrm>
            <a:prstGeom prst="diamond">
              <a:avLst/>
            </a:prstGeom>
          </p:spPr>
        </p:pic>
        <p:pic>
          <p:nvPicPr>
            <p:cNvPr id="8" name="Imagen 7"/>
            <p:cNvPicPr>
              <a:picLocks noChangeAspect="1"/>
            </p:cNvPicPr>
            <p:nvPr/>
          </p:nvPicPr>
          <p:blipFill>
            <a:blip r:embed="rId5"/>
            <a:stretch>
              <a:fillRect/>
            </a:stretch>
          </p:blipFill>
          <p:spPr>
            <a:xfrm rot="505108">
              <a:off x="7880610" y="72838"/>
              <a:ext cx="1159041" cy="935312"/>
            </a:xfrm>
            <a:prstGeom prst="roundRect">
              <a:avLst/>
            </a:prstGeom>
          </p:spPr>
        </p:pic>
        <p:pic>
          <p:nvPicPr>
            <p:cNvPr id="9" name="Imagen 8"/>
            <p:cNvPicPr>
              <a:picLocks noChangeAspect="1"/>
            </p:cNvPicPr>
            <p:nvPr/>
          </p:nvPicPr>
          <p:blipFill>
            <a:blip r:embed="rId6"/>
            <a:stretch>
              <a:fillRect/>
            </a:stretch>
          </p:blipFill>
          <p:spPr>
            <a:xfrm>
              <a:off x="7063594" y="44082"/>
              <a:ext cx="2341662" cy="1926855"/>
            </a:xfrm>
            <a:prstGeom prst="rect">
              <a:avLst/>
            </a:prstGeom>
          </p:spPr>
        </p:pic>
        <p:pic>
          <p:nvPicPr>
            <p:cNvPr id="10" name="Imagen 9"/>
            <p:cNvPicPr>
              <a:picLocks noChangeAspect="1"/>
            </p:cNvPicPr>
            <p:nvPr/>
          </p:nvPicPr>
          <p:blipFill>
            <a:blip r:embed="rId7"/>
            <a:stretch>
              <a:fillRect/>
            </a:stretch>
          </p:blipFill>
          <p:spPr>
            <a:xfrm>
              <a:off x="39231" y="86675"/>
              <a:ext cx="10472057" cy="4345291"/>
            </a:xfrm>
            <a:prstGeom prst="rect">
              <a:avLst/>
            </a:prstGeom>
          </p:spPr>
        </p:pic>
        <p:pic>
          <p:nvPicPr>
            <p:cNvPr id="11" name="Imagen 10"/>
            <p:cNvPicPr>
              <a:picLocks noChangeAspect="1"/>
            </p:cNvPicPr>
            <p:nvPr/>
          </p:nvPicPr>
          <p:blipFill>
            <a:blip r:embed="rId8"/>
            <a:stretch>
              <a:fillRect/>
            </a:stretch>
          </p:blipFill>
          <p:spPr>
            <a:xfrm>
              <a:off x="698826" y="44082"/>
              <a:ext cx="1772837" cy="997994"/>
            </a:xfrm>
            <a:prstGeom prst="roundRect">
              <a:avLst/>
            </a:prstGeom>
          </p:spPr>
        </p:pic>
        <p:grpSp>
          <p:nvGrpSpPr>
            <p:cNvPr id="12" name="Grupo 11"/>
            <p:cNvGrpSpPr/>
            <p:nvPr/>
          </p:nvGrpSpPr>
          <p:grpSpPr>
            <a:xfrm>
              <a:off x="-110218" y="1291069"/>
              <a:ext cx="1601715" cy="2238375"/>
              <a:chOff x="1101958" y="4385970"/>
              <a:chExt cx="1601715" cy="2238375"/>
            </a:xfrm>
          </p:grpSpPr>
          <p:pic>
            <p:nvPicPr>
              <p:cNvPr id="13" name="Imagen 12"/>
              <p:cNvPicPr>
                <a:picLocks noChangeAspect="1"/>
              </p:cNvPicPr>
              <p:nvPr/>
            </p:nvPicPr>
            <p:blipFill>
              <a:blip r:embed="rId9"/>
              <a:stretch>
                <a:fillRect/>
              </a:stretch>
            </p:blipFill>
            <p:spPr>
              <a:xfrm>
                <a:off x="1101958" y="4801355"/>
                <a:ext cx="1378956" cy="1302347"/>
              </a:xfrm>
              <a:prstGeom prst="diamond">
                <a:avLst/>
              </a:prstGeom>
            </p:spPr>
          </p:pic>
          <p:pic>
            <p:nvPicPr>
              <p:cNvPr id="14" name="Imagen 13"/>
              <p:cNvPicPr>
                <a:picLocks noChangeAspect="1"/>
              </p:cNvPicPr>
              <p:nvPr/>
            </p:nvPicPr>
            <p:blipFill>
              <a:blip r:embed="rId10"/>
              <a:stretch>
                <a:fillRect/>
              </a:stretch>
            </p:blipFill>
            <p:spPr>
              <a:xfrm>
                <a:off x="1236823" y="4385970"/>
                <a:ext cx="1466850" cy="2238375"/>
              </a:xfrm>
              <a:prstGeom prst="rect">
                <a:avLst/>
              </a:prstGeom>
            </p:spPr>
          </p:pic>
        </p:grpSp>
        <p:grpSp>
          <p:nvGrpSpPr>
            <p:cNvPr id="16" name="Grupo 15"/>
            <p:cNvGrpSpPr/>
            <p:nvPr/>
          </p:nvGrpSpPr>
          <p:grpSpPr>
            <a:xfrm>
              <a:off x="5750003" y="71338"/>
              <a:ext cx="2181225" cy="2000250"/>
              <a:chOff x="5750003" y="71338"/>
              <a:chExt cx="2181225" cy="2000250"/>
            </a:xfrm>
          </p:grpSpPr>
          <p:pic>
            <p:nvPicPr>
              <p:cNvPr id="17" name="Imagen 16"/>
              <p:cNvPicPr>
                <a:picLocks noChangeAspect="1"/>
              </p:cNvPicPr>
              <p:nvPr/>
            </p:nvPicPr>
            <p:blipFill>
              <a:blip r:embed="rId11"/>
              <a:stretch>
                <a:fillRect/>
              </a:stretch>
            </p:blipFill>
            <p:spPr>
              <a:xfrm rot="1115787">
                <a:off x="6107072" y="279403"/>
                <a:ext cx="1467088" cy="1347425"/>
              </a:xfrm>
              <a:prstGeom prst="roundRect">
                <a:avLst/>
              </a:prstGeom>
            </p:spPr>
          </p:pic>
          <p:pic>
            <p:nvPicPr>
              <p:cNvPr id="18" name="Imagen 17"/>
              <p:cNvPicPr>
                <a:picLocks noChangeAspect="1"/>
              </p:cNvPicPr>
              <p:nvPr/>
            </p:nvPicPr>
            <p:blipFill>
              <a:blip r:embed="rId12"/>
              <a:stretch>
                <a:fillRect/>
              </a:stretch>
            </p:blipFill>
            <p:spPr>
              <a:xfrm>
                <a:off x="5750003" y="71338"/>
                <a:ext cx="2181225" cy="2000250"/>
              </a:xfrm>
              <a:prstGeom prst="rect">
                <a:avLst/>
              </a:prstGeom>
            </p:spPr>
          </p:pic>
        </p:grpSp>
        <p:grpSp>
          <p:nvGrpSpPr>
            <p:cNvPr id="19" name="Grupo 18"/>
            <p:cNvGrpSpPr/>
            <p:nvPr/>
          </p:nvGrpSpPr>
          <p:grpSpPr>
            <a:xfrm>
              <a:off x="8989962" y="80651"/>
              <a:ext cx="1576388" cy="1438280"/>
              <a:chOff x="789220" y="4374004"/>
              <a:chExt cx="1576388" cy="1438280"/>
            </a:xfrm>
          </p:grpSpPr>
          <p:pic>
            <p:nvPicPr>
              <p:cNvPr id="20" name="Imagen 19"/>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rot="20038390">
                <a:off x="1043368" y="4495036"/>
                <a:ext cx="765301" cy="709723"/>
              </a:xfrm>
              <a:prstGeom prst="roundRect">
                <a:avLst/>
              </a:prstGeom>
              <a:effectLst/>
            </p:spPr>
          </p:pic>
          <p:grpSp>
            <p:nvGrpSpPr>
              <p:cNvPr id="21" name="Grupo 20"/>
              <p:cNvGrpSpPr/>
              <p:nvPr/>
            </p:nvGrpSpPr>
            <p:grpSpPr>
              <a:xfrm>
                <a:off x="789220" y="4374004"/>
                <a:ext cx="1576388" cy="1438280"/>
                <a:chOff x="787725" y="4367687"/>
                <a:chExt cx="1576388" cy="1438280"/>
              </a:xfrm>
            </p:grpSpPr>
            <p:pic>
              <p:nvPicPr>
                <p:cNvPr id="23" name="Imagen 22"/>
                <p:cNvPicPr>
                  <a:picLocks noChangeAspect="1"/>
                </p:cNvPicPr>
                <p:nvPr/>
              </p:nvPicPr>
              <p:blipFill>
                <a:blip r:embed="rId14"/>
                <a:stretch>
                  <a:fillRect/>
                </a:stretch>
              </p:blipFill>
              <p:spPr>
                <a:xfrm>
                  <a:off x="1268738" y="4643917"/>
                  <a:ext cx="1095375" cy="1162050"/>
                </a:xfrm>
                <a:prstGeom prst="rect">
                  <a:avLst/>
                </a:prstGeom>
              </p:spPr>
            </p:pic>
            <p:pic>
              <p:nvPicPr>
                <p:cNvPr id="24" name="Imagen 23"/>
                <p:cNvPicPr>
                  <a:picLocks noChangeAspect="1"/>
                </p:cNvPicPr>
                <p:nvPr/>
              </p:nvPicPr>
              <p:blipFill>
                <a:blip r:embed="rId15"/>
                <a:stretch>
                  <a:fillRect/>
                </a:stretch>
              </p:blipFill>
              <p:spPr>
                <a:xfrm>
                  <a:off x="787725" y="4367687"/>
                  <a:ext cx="1028700" cy="1123950"/>
                </a:xfrm>
                <a:prstGeom prst="rect">
                  <a:avLst/>
                </a:prstGeom>
              </p:spPr>
            </p:pic>
          </p:grpSp>
          <p:pic>
            <p:nvPicPr>
              <p:cNvPr id="22" name="Imagen 21"/>
              <p:cNvPicPr>
                <a:picLocks noChangeAspect="1"/>
              </p:cNvPicPr>
              <p:nvPr/>
            </p:nvPicPr>
            <p:blipFill rotWithShape="1">
              <a:blip r:embed="rId16" cstate="print">
                <a:extLst>
                  <a:ext uri="{28A0092B-C50C-407E-A947-70E740481C1C}">
                    <a14:useLocalDpi xmlns:a14="http://schemas.microsoft.com/office/drawing/2010/main" val="0"/>
                  </a:ext>
                </a:extLst>
              </a:blip>
              <a:srcRect l="4449" r="29372"/>
              <a:stretch/>
            </p:blipFill>
            <p:spPr>
              <a:xfrm rot="20135321">
                <a:off x="1490204" y="4863012"/>
                <a:ext cx="591796" cy="612329"/>
              </a:xfrm>
              <a:prstGeom prst="roundRect">
                <a:avLst/>
              </a:prstGeom>
              <a:ln>
                <a:noFill/>
              </a:ln>
              <a:effectLst/>
            </p:spPr>
          </p:pic>
        </p:grpSp>
      </p:grpSp>
      <p:pic>
        <p:nvPicPr>
          <p:cNvPr id="26" name="Imagen 25"/>
          <p:cNvPicPr>
            <a:picLocks noChangeAspect="1"/>
          </p:cNvPicPr>
          <p:nvPr/>
        </p:nvPicPr>
        <p:blipFill>
          <a:blip r:embed="rId17"/>
          <a:stretch>
            <a:fillRect/>
          </a:stretch>
        </p:blipFill>
        <p:spPr>
          <a:xfrm>
            <a:off x="500744" y="6133419"/>
            <a:ext cx="1741714" cy="448409"/>
          </a:xfrm>
          <a:prstGeom prst="rect">
            <a:avLst/>
          </a:prstGeom>
        </p:spPr>
      </p:pic>
      <p:pic>
        <p:nvPicPr>
          <p:cNvPr id="27" name="Imagen 26"/>
          <p:cNvPicPr>
            <a:picLocks noChangeAspect="1"/>
          </p:cNvPicPr>
          <p:nvPr/>
        </p:nvPicPr>
        <p:blipFill>
          <a:blip r:embed="rId18"/>
          <a:stretch>
            <a:fillRect/>
          </a:stretch>
        </p:blipFill>
        <p:spPr>
          <a:xfrm>
            <a:off x="2336346" y="6097083"/>
            <a:ext cx="1299482" cy="521079"/>
          </a:xfrm>
          <a:prstGeom prst="rect">
            <a:avLst/>
          </a:prstGeom>
        </p:spPr>
      </p:pic>
      <p:pic>
        <p:nvPicPr>
          <p:cNvPr id="28" name="Imagen 27"/>
          <p:cNvPicPr>
            <a:picLocks noChangeAspect="1"/>
          </p:cNvPicPr>
          <p:nvPr/>
        </p:nvPicPr>
        <p:blipFill>
          <a:blip r:embed="rId19"/>
          <a:stretch>
            <a:fillRect/>
          </a:stretch>
        </p:blipFill>
        <p:spPr>
          <a:xfrm>
            <a:off x="3842655" y="6133419"/>
            <a:ext cx="5098748" cy="582189"/>
          </a:xfrm>
          <a:prstGeom prst="rect">
            <a:avLst/>
          </a:prstGeom>
        </p:spPr>
      </p:pic>
      <p:pic>
        <p:nvPicPr>
          <p:cNvPr id="29" name="Imagen 28"/>
          <p:cNvPicPr>
            <a:picLocks noChangeAspect="1"/>
          </p:cNvPicPr>
          <p:nvPr/>
        </p:nvPicPr>
        <p:blipFill>
          <a:blip r:embed="rId20"/>
          <a:stretch>
            <a:fillRect/>
          </a:stretch>
        </p:blipFill>
        <p:spPr>
          <a:xfrm>
            <a:off x="9224430" y="6045248"/>
            <a:ext cx="2257955" cy="572914"/>
          </a:xfrm>
          <a:prstGeom prst="rect">
            <a:avLst/>
          </a:prstGeom>
        </p:spPr>
      </p:pic>
      <p:sp>
        <p:nvSpPr>
          <p:cNvPr id="30" name="Forma libre 29"/>
          <p:cNvSpPr/>
          <p:nvPr/>
        </p:nvSpPr>
        <p:spPr>
          <a:xfrm flipV="1">
            <a:off x="5181776" y="292976"/>
            <a:ext cx="6857825" cy="45719"/>
          </a:xfrm>
          <a:custGeom>
            <a:avLst/>
            <a:gdLst>
              <a:gd name="connsiteX0" fmla="*/ 0 w 6994358"/>
              <a:gd name="connsiteY0" fmla="*/ 0 h 0"/>
              <a:gd name="connsiteX1" fmla="*/ 6994358 w 6994358"/>
              <a:gd name="connsiteY1" fmla="*/ 0 h 0"/>
              <a:gd name="connsiteX2" fmla="*/ 6994358 w 6994358"/>
              <a:gd name="connsiteY2" fmla="*/ 0 h 0"/>
            </a:gdLst>
            <a:ahLst/>
            <a:cxnLst>
              <a:cxn ang="0">
                <a:pos x="connsiteX0" y="connsiteY0"/>
              </a:cxn>
              <a:cxn ang="0">
                <a:pos x="connsiteX1" y="connsiteY1"/>
              </a:cxn>
              <a:cxn ang="0">
                <a:pos x="connsiteX2" y="connsiteY2"/>
              </a:cxn>
            </a:cxnLst>
            <a:rect l="l" t="t" r="r" b="b"/>
            <a:pathLst>
              <a:path w="6994358">
                <a:moveTo>
                  <a:pt x="0" y="0"/>
                </a:moveTo>
                <a:lnTo>
                  <a:pt x="6994358" y="0"/>
                </a:lnTo>
                <a:lnTo>
                  <a:pt x="6994358" y="0"/>
                </a:lnTo>
              </a:path>
            </a:pathLst>
          </a:custGeom>
          <a:solidFill>
            <a:srgbClr val="002060"/>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DO"/>
          </a:p>
        </p:txBody>
      </p:sp>
      <p:sp>
        <p:nvSpPr>
          <p:cNvPr id="31" name="Forma libre 30"/>
          <p:cNvSpPr/>
          <p:nvPr/>
        </p:nvSpPr>
        <p:spPr>
          <a:xfrm>
            <a:off x="5181777" y="259832"/>
            <a:ext cx="6857824" cy="45719"/>
          </a:xfrm>
          <a:custGeom>
            <a:avLst/>
            <a:gdLst>
              <a:gd name="connsiteX0" fmla="*/ 0 w 6994358"/>
              <a:gd name="connsiteY0" fmla="*/ 0 h 0"/>
              <a:gd name="connsiteX1" fmla="*/ 6994358 w 6994358"/>
              <a:gd name="connsiteY1" fmla="*/ 0 h 0"/>
              <a:gd name="connsiteX2" fmla="*/ 6994358 w 6994358"/>
              <a:gd name="connsiteY2" fmla="*/ 0 h 0"/>
            </a:gdLst>
            <a:ahLst/>
            <a:cxnLst>
              <a:cxn ang="0">
                <a:pos x="connsiteX0" y="connsiteY0"/>
              </a:cxn>
              <a:cxn ang="0">
                <a:pos x="connsiteX1" y="connsiteY1"/>
              </a:cxn>
              <a:cxn ang="0">
                <a:pos x="connsiteX2" y="connsiteY2"/>
              </a:cxn>
            </a:cxnLst>
            <a:rect l="l" t="t" r="r" b="b"/>
            <a:pathLst>
              <a:path w="6994358">
                <a:moveTo>
                  <a:pt x="0" y="0"/>
                </a:moveTo>
                <a:lnTo>
                  <a:pt x="6994358" y="0"/>
                </a:lnTo>
                <a:lnTo>
                  <a:pt x="6994358" y="0"/>
                </a:lnTo>
              </a:path>
            </a:pathLst>
          </a:cu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DO"/>
          </a:p>
        </p:txBody>
      </p:sp>
      <p:pic>
        <p:nvPicPr>
          <p:cNvPr id="2050" name="Picture 2" descr="http://img.directindustry.com/images_di/photo-g/analog-clock-exterior-12167-2853051.jpg"/>
          <p:cNvPicPr>
            <a:picLocks noChangeAspect="1" noChangeArrowheads="1"/>
          </p:cNvPicPr>
          <p:nvPr/>
        </p:nvPicPr>
        <p:blipFill rotWithShape="1">
          <a:blip r:embed="rId21" cstate="print">
            <a:extLst>
              <a:ext uri="{28A0092B-C50C-407E-A947-70E740481C1C}">
                <a14:useLocalDpi xmlns:a14="http://schemas.microsoft.com/office/drawing/2010/main" val="0"/>
              </a:ext>
            </a:extLst>
          </a:blip>
          <a:srcRect r="26997"/>
          <a:stretch/>
        </p:blipFill>
        <p:spPr bwMode="auto">
          <a:xfrm>
            <a:off x="8285721" y="1649068"/>
            <a:ext cx="3609644" cy="3574831"/>
          </a:xfrm>
          <a:prstGeom prst="rect">
            <a:avLst/>
          </a:prstGeom>
          <a:noFill/>
          <a:extLst>
            <a:ext uri="{909E8E84-426E-40DD-AFC4-6F175D3DCCD1}">
              <a14:hiddenFill xmlns:a14="http://schemas.microsoft.com/office/drawing/2010/main">
                <a:solidFill>
                  <a:srgbClr val="FFFFFF"/>
                </a:solidFill>
              </a14:hiddenFill>
            </a:ext>
          </a:extLst>
        </p:spPr>
      </p:pic>
      <p:sp>
        <p:nvSpPr>
          <p:cNvPr id="3" name="Rectángulo 2"/>
          <p:cNvSpPr/>
          <p:nvPr/>
        </p:nvSpPr>
        <p:spPr>
          <a:xfrm>
            <a:off x="9159498" y="3704095"/>
            <a:ext cx="588936" cy="3332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DO"/>
          </a:p>
        </p:txBody>
      </p:sp>
      <p:grpSp>
        <p:nvGrpSpPr>
          <p:cNvPr id="36" name="Grupo 35"/>
          <p:cNvGrpSpPr/>
          <p:nvPr/>
        </p:nvGrpSpPr>
        <p:grpSpPr>
          <a:xfrm>
            <a:off x="414587" y="1369630"/>
            <a:ext cx="7525725" cy="4161567"/>
            <a:chOff x="4328818" y="318341"/>
            <a:chExt cx="7922618" cy="4224476"/>
          </a:xfrm>
        </p:grpSpPr>
        <p:grpSp>
          <p:nvGrpSpPr>
            <p:cNvPr id="33" name="Grupo 32"/>
            <p:cNvGrpSpPr/>
            <p:nvPr/>
          </p:nvGrpSpPr>
          <p:grpSpPr>
            <a:xfrm rot="21149974">
              <a:off x="4328818" y="318341"/>
              <a:ext cx="7922618" cy="4224476"/>
              <a:chOff x="329208" y="1588495"/>
              <a:chExt cx="7922618" cy="4224476"/>
            </a:xfrm>
          </p:grpSpPr>
          <p:sp>
            <p:nvSpPr>
              <p:cNvPr id="15" name="Proceso alternativo 14"/>
              <p:cNvSpPr/>
              <p:nvPr/>
            </p:nvSpPr>
            <p:spPr>
              <a:xfrm>
                <a:off x="329208" y="1588495"/>
                <a:ext cx="7922618" cy="4224476"/>
              </a:xfrm>
              <a:prstGeom prst="flowChartAlternateProcess">
                <a:avLst/>
              </a:prstGeom>
              <a:gradFill flip="none" rotWithShape="1">
                <a:gsLst>
                  <a:gs pos="0">
                    <a:schemeClr val="accent1">
                      <a:lumMod val="40000"/>
                      <a:lumOff val="60000"/>
                    </a:schemeClr>
                  </a:gs>
                  <a:gs pos="23000">
                    <a:schemeClr val="accent1">
                      <a:lumMod val="89000"/>
                    </a:schemeClr>
                  </a:gs>
                  <a:gs pos="69000">
                    <a:schemeClr val="accent1">
                      <a:lumMod val="75000"/>
                    </a:schemeClr>
                  </a:gs>
                  <a:gs pos="97000">
                    <a:schemeClr val="accent1">
                      <a:lumMod val="70000"/>
                    </a:schemeClr>
                  </a:gs>
                </a:gsLst>
                <a:path path="circle">
                  <a:fillToRect l="100000" t="100000"/>
                </a:path>
                <a:tileRect r="-100000" b="-100000"/>
              </a:gra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s-DO"/>
              </a:p>
            </p:txBody>
          </p:sp>
          <p:sp>
            <p:nvSpPr>
              <p:cNvPr id="34" name="Proceso alternativo 33"/>
              <p:cNvSpPr/>
              <p:nvPr/>
            </p:nvSpPr>
            <p:spPr>
              <a:xfrm>
                <a:off x="798674" y="1940310"/>
                <a:ext cx="7049926" cy="3568035"/>
              </a:xfrm>
              <a:prstGeom prst="flowChartAlternateProcess">
                <a:avLst/>
              </a:prstGeom>
              <a:solidFill>
                <a:schemeClr val="bg1"/>
              </a:solidFill>
              <a:effectLst/>
            </p:spPr>
            <p:style>
              <a:lnRef idx="0">
                <a:schemeClr val="accent1"/>
              </a:lnRef>
              <a:fillRef idx="3">
                <a:schemeClr val="accent1"/>
              </a:fillRef>
              <a:effectRef idx="3">
                <a:schemeClr val="accent1"/>
              </a:effectRef>
              <a:fontRef idx="minor">
                <a:schemeClr val="lt1"/>
              </a:fontRef>
            </p:style>
            <p:txBody>
              <a:bodyPr rtlCol="0" anchor="ctr"/>
              <a:lstStyle/>
              <a:p>
                <a:pPr algn="ctr"/>
                <a:endParaRPr lang="es-DO"/>
              </a:p>
            </p:txBody>
          </p:sp>
        </p:grpSp>
        <p:sp>
          <p:nvSpPr>
            <p:cNvPr id="35" name="Rectángulo 34"/>
            <p:cNvSpPr/>
            <p:nvPr/>
          </p:nvSpPr>
          <p:spPr>
            <a:xfrm>
              <a:off x="5071505" y="1110518"/>
              <a:ext cx="6699464" cy="2554545"/>
            </a:xfrm>
            <a:prstGeom prst="rect">
              <a:avLst/>
            </a:prstGeom>
          </p:spPr>
          <p:txBody>
            <a:bodyPr wrap="square">
              <a:spAutoFit/>
            </a:bodyPr>
            <a:lstStyle/>
            <a:p>
              <a:pPr algn="ctr"/>
              <a:r>
                <a:rPr lang="es-DO" sz="3200" b="1" dirty="0" smtClean="0">
                  <a:ln w="0"/>
                  <a:solidFill>
                    <a:schemeClr val="accent2"/>
                  </a:solidFill>
                  <a:effectLst>
                    <a:outerShdw blurRad="38100" dist="19050" dir="2700000" algn="tl" rotWithShape="0">
                      <a:schemeClr val="dk1">
                        <a:alpha val="40000"/>
                      </a:schemeClr>
                    </a:outerShdw>
                  </a:effectLst>
                </a:rPr>
                <a:t>Acompáñenos y en los próximos minutos veremos como las Compras Públicas juegan un importante rol en la consecución de un Estado Social y Democrático de Derecho</a:t>
              </a:r>
              <a:endParaRPr lang="es-DO" sz="3200" b="1" dirty="0">
                <a:ln w="0"/>
                <a:solidFill>
                  <a:schemeClr val="accent2"/>
                </a:solidFill>
                <a:effectLst>
                  <a:outerShdw blurRad="38100" dist="19050" dir="2700000" algn="tl" rotWithShape="0">
                    <a:schemeClr val="dk1">
                      <a:alpha val="40000"/>
                    </a:schemeClr>
                  </a:outerShdw>
                </a:effectLst>
              </a:endParaRPr>
            </a:p>
          </p:txBody>
        </p:sp>
      </p:grpSp>
    </p:spTree>
    <p:extLst>
      <p:ext uri="{BB962C8B-B14F-4D97-AF65-F5344CB8AC3E}">
        <p14:creationId xmlns:p14="http://schemas.microsoft.com/office/powerpoint/2010/main" val="419157219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a:stretch>
            <a:fillRect/>
          </a:stretch>
        </p:blipFill>
        <p:spPr>
          <a:xfrm flipH="1">
            <a:off x="6915150" y="0"/>
            <a:ext cx="5276850" cy="3143250"/>
          </a:xfrm>
          <a:prstGeom prst="rect">
            <a:avLst/>
          </a:prstGeom>
        </p:spPr>
      </p:pic>
      <p:pic>
        <p:nvPicPr>
          <p:cNvPr id="7" name="Imagen 6"/>
          <p:cNvPicPr>
            <a:picLocks noChangeAspect="1"/>
          </p:cNvPicPr>
          <p:nvPr/>
        </p:nvPicPr>
        <p:blipFill>
          <a:blip r:embed="rId3"/>
          <a:stretch>
            <a:fillRect/>
          </a:stretch>
        </p:blipFill>
        <p:spPr>
          <a:xfrm>
            <a:off x="10344525" y="2881993"/>
            <a:ext cx="1847475" cy="1752400"/>
          </a:xfrm>
          <a:prstGeom prst="rect">
            <a:avLst/>
          </a:prstGeom>
        </p:spPr>
      </p:pic>
      <p:sp>
        <p:nvSpPr>
          <p:cNvPr id="8" name="Rectángulo 7"/>
          <p:cNvSpPr/>
          <p:nvPr/>
        </p:nvSpPr>
        <p:spPr>
          <a:xfrm>
            <a:off x="10254343" y="2881993"/>
            <a:ext cx="348343" cy="2612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DO"/>
          </a:p>
        </p:txBody>
      </p:sp>
      <p:pic>
        <p:nvPicPr>
          <p:cNvPr id="9" name="Imagen 8"/>
          <p:cNvPicPr>
            <a:picLocks noChangeAspect="1"/>
          </p:cNvPicPr>
          <p:nvPr/>
        </p:nvPicPr>
        <p:blipFill rotWithShape="1">
          <a:blip r:embed="rId4"/>
          <a:srcRect t="12465" r="48543"/>
          <a:stretch/>
        </p:blipFill>
        <p:spPr>
          <a:xfrm>
            <a:off x="10726511" y="4324351"/>
            <a:ext cx="1465489" cy="1700892"/>
          </a:xfrm>
          <a:prstGeom prst="rect">
            <a:avLst/>
          </a:prstGeom>
        </p:spPr>
      </p:pic>
      <p:pic>
        <p:nvPicPr>
          <p:cNvPr id="10" name="Imagen 9"/>
          <p:cNvPicPr>
            <a:picLocks noChangeAspect="1"/>
          </p:cNvPicPr>
          <p:nvPr/>
        </p:nvPicPr>
        <p:blipFill>
          <a:blip r:embed="rId5"/>
          <a:stretch>
            <a:fillRect/>
          </a:stretch>
        </p:blipFill>
        <p:spPr>
          <a:xfrm>
            <a:off x="10726511" y="5401355"/>
            <a:ext cx="1362075" cy="1247775"/>
          </a:xfrm>
          <a:prstGeom prst="rect">
            <a:avLst/>
          </a:prstGeom>
        </p:spPr>
      </p:pic>
      <p:sp>
        <p:nvSpPr>
          <p:cNvPr id="11" name="CuadroTexto 10"/>
          <p:cNvSpPr txBox="1"/>
          <p:nvPr/>
        </p:nvSpPr>
        <p:spPr>
          <a:xfrm>
            <a:off x="304800" y="245132"/>
            <a:ext cx="5464628" cy="923330"/>
          </a:xfrm>
          <a:prstGeom prst="rect">
            <a:avLst/>
          </a:prstGeom>
          <a:noFill/>
        </p:spPr>
        <p:txBody>
          <a:bodyPr wrap="square" rtlCol="0">
            <a:spAutoFit/>
          </a:bodyPr>
          <a:lstStyle/>
          <a:p>
            <a:r>
              <a:rPr lang="es-DO" sz="5400" b="1" dirty="0"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CONTENIDO</a:t>
            </a:r>
            <a:endParaRPr lang="es-DO" sz="5400" b="1"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p:txBody>
      </p:sp>
      <p:pic>
        <p:nvPicPr>
          <p:cNvPr id="12" name="Imagen 11"/>
          <p:cNvPicPr>
            <a:picLocks noChangeAspect="1"/>
          </p:cNvPicPr>
          <p:nvPr/>
        </p:nvPicPr>
        <p:blipFill>
          <a:blip r:embed="rId6"/>
          <a:stretch>
            <a:fillRect/>
          </a:stretch>
        </p:blipFill>
        <p:spPr>
          <a:xfrm>
            <a:off x="174164" y="6255880"/>
            <a:ext cx="10170361" cy="602120"/>
          </a:xfrm>
          <a:prstGeom prst="rect">
            <a:avLst/>
          </a:prstGeom>
        </p:spPr>
      </p:pic>
      <p:grpSp>
        <p:nvGrpSpPr>
          <p:cNvPr id="29" name="Grupo 28"/>
          <p:cNvGrpSpPr/>
          <p:nvPr/>
        </p:nvGrpSpPr>
        <p:grpSpPr>
          <a:xfrm>
            <a:off x="334785" y="1678482"/>
            <a:ext cx="8033664" cy="523220"/>
            <a:chOff x="334785" y="1678482"/>
            <a:chExt cx="8033664" cy="523220"/>
          </a:xfrm>
        </p:grpSpPr>
        <p:sp>
          <p:nvSpPr>
            <p:cNvPr id="13" name="CuadroTexto 12"/>
            <p:cNvSpPr txBox="1"/>
            <p:nvPr/>
          </p:nvSpPr>
          <p:spPr>
            <a:xfrm>
              <a:off x="694020" y="1678482"/>
              <a:ext cx="7674429" cy="523220"/>
            </a:xfrm>
            <a:prstGeom prst="rect">
              <a:avLst/>
            </a:prstGeom>
            <a:noFill/>
          </p:spPr>
          <p:txBody>
            <a:bodyPr wrap="square" rtlCol="0">
              <a:spAutoFit/>
            </a:bodyPr>
            <a:lstStyle/>
            <a:p>
              <a:r>
                <a:rPr lang="es-DO" sz="2800" dirty="0" smtClean="0">
                  <a:ln w="0"/>
                  <a:solidFill>
                    <a:schemeClr val="accent5"/>
                  </a:solidFill>
                  <a:effectLst>
                    <a:outerShdw blurRad="38100" dist="19050" dir="2700000" algn="tl" rotWithShape="0">
                      <a:schemeClr val="dk1">
                        <a:alpha val="40000"/>
                      </a:schemeClr>
                    </a:outerShdw>
                  </a:effectLst>
                </a:rPr>
                <a:t>Puesta en contexto.  Algunas definiciones</a:t>
              </a:r>
            </a:p>
          </p:txBody>
        </p:sp>
        <p:pic>
          <p:nvPicPr>
            <p:cNvPr id="20" name="Imagen 19"/>
            <p:cNvPicPr>
              <a:picLocks noChangeAspect="1"/>
            </p:cNvPicPr>
            <p:nvPr/>
          </p:nvPicPr>
          <p:blipFill>
            <a:blip r:embed="rId7"/>
            <a:stretch>
              <a:fillRect/>
            </a:stretch>
          </p:blipFill>
          <p:spPr>
            <a:xfrm>
              <a:off x="334785" y="1679842"/>
              <a:ext cx="459880" cy="427795"/>
            </a:xfrm>
            <a:prstGeom prst="rect">
              <a:avLst/>
            </a:prstGeom>
          </p:spPr>
        </p:pic>
      </p:grpSp>
      <p:grpSp>
        <p:nvGrpSpPr>
          <p:cNvPr id="30" name="Grupo 29"/>
          <p:cNvGrpSpPr/>
          <p:nvPr/>
        </p:nvGrpSpPr>
        <p:grpSpPr>
          <a:xfrm>
            <a:off x="334785" y="2600887"/>
            <a:ext cx="7881264" cy="523220"/>
            <a:chOff x="334785" y="2441313"/>
            <a:chExt cx="7881264" cy="523220"/>
          </a:xfrm>
        </p:grpSpPr>
        <p:sp>
          <p:nvSpPr>
            <p:cNvPr id="22" name="Rectángulo 21"/>
            <p:cNvSpPr/>
            <p:nvPr/>
          </p:nvSpPr>
          <p:spPr>
            <a:xfrm>
              <a:off x="694019" y="2441313"/>
              <a:ext cx="7522030" cy="523220"/>
            </a:xfrm>
            <a:prstGeom prst="rect">
              <a:avLst/>
            </a:prstGeom>
            <a:noFill/>
          </p:spPr>
          <p:txBody>
            <a:bodyPr wrap="square" rtlCol="0">
              <a:spAutoFit/>
            </a:bodyPr>
            <a:lstStyle/>
            <a:p>
              <a:r>
                <a:rPr lang="es-DO" sz="2800" dirty="0">
                  <a:ln w="0"/>
                  <a:solidFill>
                    <a:schemeClr val="accent5"/>
                  </a:solidFill>
                  <a:effectLst>
                    <a:outerShdw blurRad="38100" dist="19050" dir="2700000" algn="tl" rotWithShape="0">
                      <a:schemeClr val="dk1">
                        <a:alpha val="40000"/>
                      </a:schemeClr>
                    </a:outerShdw>
                  </a:effectLst>
                </a:rPr>
                <a:t>Impacto en la cadena de valor del sector público</a:t>
              </a:r>
            </a:p>
          </p:txBody>
        </p:sp>
        <p:pic>
          <p:nvPicPr>
            <p:cNvPr id="25" name="Imagen 24"/>
            <p:cNvPicPr>
              <a:picLocks noChangeAspect="1"/>
            </p:cNvPicPr>
            <p:nvPr/>
          </p:nvPicPr>
          <p:blipFill>
            <a:blip r:embed="rId7"/>
            <a:stretch>
              <a:fillRect/>
            </a:stretch>
          </p:blipFill>
          <p:spPr>
            <a:xfrm>
              <a:off x="334785" y="2495740"/>
              <a:ext cx="459880" cy="427795"/>
            </a:xfrm>
            <a:prstGeom prst="rect">
              <a:avLst/>
            </a:prstGeom>
          </p:spPr>
        </p:pic>
      </p:grpSp>
      <p:grpSp>
        <p:nvGrpSpPr>
          <p:cNvPr id="31" name="Grupo 30"/>
          <p:cNvGrpSpPr/>
          <p:nvPr/>
        </p:nvGrpSpPr>
        <p:grpSpPr>
          <a:xfrm>
            <a:off x="304800" y="3638651"/>
            <a:ext cx="7388734" cy="527225"/>
            <a:chOff x="304800" y="3212208"/>
            <a:chExt cx="7388734" cy="527225"/>
          </a:xfrm>
        </p:grpSpPr>
        <p:sp>
          <p:nvSpPr>
            <p:cNvPr id="21" name="Rectángulo 20"/>
            <p:cNvSpPr/>
            <p:nvPr/>
          </p:nvSpPr>
          <p:spPr>
            <a:xfrm>
              <a:off x="694019" y="3212208"/>
              <a:ext cx="6999515" cy="523220"/>
            </a:xfrm>
            <a:prstGeom prst="rect">
              <a:avLst/>
            </a:prstGeom>
            <a:noFill/>
          </p:spPr>
          <p:txBody>
            <a:bodyPr wrap="square" rtlCol="0">
              <a:spAutoFit/>
            </a:bodyPr>
            <a:lstStyle/>
            <a:p>
              <a:r>
                <a:rPr lang="es-DO" sz="2800" dirty="0">
                  <a:ln w="0"/>
                  <a:solidFill>
                    <a:schemeClr val="accent5"/>
                  </a:solidFill>
                  <a:effectLst>
                    <a:outerShdw blurRad="38100" dist="19050" dir="2700000" algn="tl" rotWithShape="0">
                      <a:schemeClr val="dk1">
                        <a:alpha val="40000"/>
                      </a:schemeClr>
                    </a:outerShdw>
                  </a:effectLst>
                </a:rPr>
                <a:t>Los derechos sociales y las compras públicas</a:t>
              </a:r>
            </a:p>
          </p:txBody>
        </p:sp>
        <p:pic>
          <p:nvPicPr>
            <p:cNvPr id="26" name="Imagen 25"/>
            <p:cNvPicPr>
              <a:picLocks noChangeAspect="1"/>
            </p:cNvPicPr>
            <p:nvPr/>
          </p:nvPicPr>
          <p:blipFill>
            <a:blip r:embed="rId7"/>
            <a:stretch>
              <a:fillRect/>
            </a:stretch>
          </p:blipFill>
          <p:spPr>
            <a:xfrm>
              <a:off x="304800" y="3311638"/>
              <a:ext cx="459880" cy="427795"/>
            </a:xfrm>
            <a:prstGeom prst="rect">
              <a:avLst/>
            </a:prstGeom>
          </p:spPr>
        </p:pic>
      </p:grpSp>
      <p:grpSp>
        <p:nvGrpSpPr>
          <p:cNvPr id="32" name="Grupo 31"/>
          <p:cNvGrpSpPr/>
          <p:nvPr/>
        </p:nvGrpSpPr>
        <p:grpSpPr>
          <a:xfrm>
            <a:off x="304800" y="4743213"/>
            <a:ext cx="9903447" cy="954107"/>
            <a:chOff x="326459" y="3986883"/>
            <a:chExt cx="9903447" cy="954107"/>
          </a:xfrm>
        </p:grpSpPr>
        <p:sp>
          <p:nvSpPr>
            <p:cNvPr id="23" name="Rectángulo 22"/>
            <p:cNvSpPr/>
            <p:nvPr/>
          </p:nvSpPr>
          <p:spPr>
            <a:xfrm>
              <a:off x="694019" y="3986883"/>
              <a:ext cx="9535887" cy="954107"/>
            </a:xfrm>
            <a:prstGeom prst="rect">
              <a:avLst/>
            </a:prstGeom>
            <a:noFill/>
          </p:spPr>
          <p:txBody>
            <a:bodyPr wrap="square" rtlCol="0">
              <a:spAutoFit/>
            </a:bodyPr>
            <a:lstStyle/>
            <a:p>
              <a:r>
                <a:rPr lang="es-DO" sz="2800" dirty="0">
                  <a:ln w="0"/>
                  <a:solidFill>
                    <a:schemeClr val="accent5"/>
                  </a:solidFill>
                  <a:effectLst>
                    <a:outerShdw blurRad="38100" dist="19050" dir="2700000" algn="tl" rotWithShape="0">
                      <a:schemeClr val="dk1">
                        <a:alpha val="40000"/>
                      </a:schemeClr>
                    </a:outerShdw>
                  </a:effectLst>
                </a:rPr>
                <a:t>Retos de las Compras Públicas en un estado social y democrático de </a:t>
              </a:r>
              <a:r>
                <a:rPr lang="es-DO" sz="2800" dirty="0" smtClean="0">
                  <a:ln w="0"/>
                  <a:solidFill>
                    <a:schemeClr val="accent5"/>
                  </a:solidFill>
                  <a:effectLst>
                    <a:outerShdw blurRad="38100" dist="19050" dir="2700000" algn="tl" rotWithShape="0">
                      <a:schemeClr val="dk1">
                        <a:alpha val="40000"/>
                      </a:schemeClr>
                    </a:outerShdw>
                  </a:effectLst>
                </a:rPr>
                <a:t>derecho y </a:t>
              </a:r>
              <a:r>
                <a:rPr lang="es-DO" sz="2800" dirty="0" err="1" smtClean="0">
                  <a:ln w="0"/>
                  <a:solidFill>
                    <a:schemeClr val="accent5"/>
                  </a:solidFill>
                  <a:effectLst>
                    <a:outerShdw blurRad="38100" dist="19050" dir="2700000" algn="tl" rotWithShape="0">
                      <a:schemeClr val="dk1">
                        <a:alpha val="40000"/>
                      </a:schemeClr>
                    </a:outerShdw>
                  </a:effectLst>
                </a:rPr>
                <a:t>coclusiones</a:t>
              </a:r>
              <a:endParaRPr lang="es-DO" sz="2800" dirty="0">
                <a:ln w="0"/>
                <a:solidFill>
                  <a:schemeClr val="accent5"/>
                </a:solidFill>
                <a:effectLst>
                  <a:outerShdw blurRad="38100" dist="19050" dir="2700000" algn="tl" rotWithShape="0">
                    <a:schemeClr val="dk1">
                      <a:alpha val="40000"/>
                    </a:schemeClr>
                  </a:outerShdw>
                </a:effectLst>
              </a:endParaRPr>
            </a:p>
          </p:txBody>
        </p:sp>
        <p:pic>
          <p:nvPicPr>
            <p:cNvPr id="27" name="Imagen 26"/>
            <p:cNvPicPr>
              <a:picLocks noChangeAspect="1"/>
            </p:cNvPicPr>
            <p:nvPr/>
          </p:nvPicPr>
          <p:blipFill>
            <a:blip r:embed="rId7"/>
            <a:stretch>
              <a:fillRect/>
            </a:stretch>
          </p:blipFill>
          <p:spPr>
            <a:xfrm>
              <a:off x="326459" y="4042667"/>
              <a:ext cx="459880" cy="427795"/>
            </a:xfrm>
            <a:prstGeom prst="rect">
              <a:avLst/>
            </a:prstGeom>
          </p:spPr>
        </p:pic>
      </p:grpSp>
    </p:spTree>
    <p:extLst>
      <p:ext uri="{BB962C8B-B14F-4D97-AF65-F5344CB8AC3E}">
        <p14:creationId xmlns:p14="http://schemas.microsoft.com/office/powerpoint/2010/main" val="2512104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9"/>
                                        </p:tgtEl>
                                        <p:attrNameLst>
                                          <p:attrName>style.visibility</p:attrName>
                                        </p:attrNameLst>
                                      </p:cBhvr>
                                      <p:to>
                                        <p:strVal val="visible"/>
                                      </p:to>
                                    </p:set>
                                    <p:animEffect transition="in" filter="wipe(left)">
                                      <p:cBhvr>
                                        <p:cTn id="11" dur="500"/>
                                        <p:tgtEl>
                                          <p:spTgt spid="29"/>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wipe(left)">
                                      <p:cBhvr>
                                        <p:cTn id="15" dur="500"/>
                                        <p:tgtEl>
                                          <p:spTgt spid="30"/>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31"/>
                                        </p:tgtEl>
                                        <p:attrNameLst>
                                          <p:attrName>style.visibility</p:attrName>
                                        </p:attrNameLst>
                                      </p:cBhvr>
                                      <p:to>
                                        <p:strVal val="visible"/>
                                      </p:to>
                                    </p:set>
                                    <p:animEffect transition="in" filter="wipe(left)">
                                      <p:cBhvr>
                                        <p:cTn id="19" dur="500"/>
                                        <p:tgtEl>
                                          <p:spTgt spid="31"/>
                                        </p:tgtEl>
                                      </p:cBhvr>
                                    </p:animEffect>
                                  </p:childTnLst>
                                </p:cTn>
                              </p:par>
                            </p:childTnLst>
                          </p:cTn>
                        </p:par>
                        <p:par>
                          <p:cTn id="20" fill="hold">
                            <p:stCondLst>
                              <p:cond delay="2000"/>
                            </p:stCondLst>
                            <p:childTnLst>
                              <p:par>
                                <p:cTn id="21" presetID="22" presetClass="entr" presetSubtype="8" fill="hold" nodeType="after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wipe(left)">
                                      <p:cBhvr>
                                        <p:cTn id="23"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Imagen 25"/>
          <p:cNvPicPr>
            <a:picLocks noChangeAspect="1"/>
          </p:cNvPicPr>
          <p:nvPr/>
        </p:nvPicPr>
        <p:blipFill>
          <a:blip r:embed="rId2"/>
          <a:stretch>
            <a:fillRect/>
          </a:stretch>
        </p:blipFill>
        <p:spPr>
          <a:xfrm>
            <a:off x="500744" y="6133419"/>
            <a:ext cx="1741714" cy="448409"/>
          </a:xfrm>
          <a:prstGeom prst="rect">
            <a:avLst/>
          </a:prstGeom>
        </p:spPr>
      </p:pic>
      <p:pic>
        <p:nvPicPr>
          <p:cNvPr id="27" name="Imagen 26"/>
          <p:cNvPicPr>
            <a:picLocks noChangeAspect="1"/>
          </p:cNvPicPr>
          <p:nvPr/>
        </p:nvPicPr>
        <p:blipFill>
          <a:blip r:embed="rId3"/>
          <a:stretch>
            <a:fillRect/>
          </a:stretch>
        </p:blipFill>
        <p:spPr>
          <a:xfrm>
            <a:off x="2336346" y="6097083"/>
            <a:ext cx="1299482" cy="521079"/>
          </a:xfrm>
          <a:prstGeom prst="rect">
            <a:avLst/>
          </a:prstGeom>
        </p:spPr>
      </p:pic>
      <p:pic>
        <p:nvPicPr>
          <p:cNvPr id="28" name="Imagen 27"/>
          <p:cNvPicPr>
            <a:picLocks noChangeAspect="1"/>
          </p:cNvPicPr>
          <p:nvPr/>
        </p:nvPicPr>
        <p:blipFill>
          <a:blip r:embed="rId4"/>
          <a:stretch>
            <a:fillRect/>
          </a:stretch>
        </p:blipFill>
        <p:spPr>
          <a:xfrm>
            <a:off x="3842655" y="6133419"/>
            <a:ext cx="5098748" cy="582189"/>
          </a:xfrm>
          <a:prstGeom prst="rect">
            <a:avLst/>
          </a:prstGeom>
        </p:spPr>
      </p:pic>
      <p:pic>
        <p:nvPicPr>
          <p:cNvPr id="29" name="Imagen 28"/>
          <p:cNvPicPr>
            <a:picLocks noChangeAspect="1"/>
          </p:cNvPicPr>
          <p:nvPr/>
        </p:nvPicPr>
        <p:blipFill>
          <a:blip r:embed="rId5"/>
          <a:stretch>
            <a:fillRect/>
          </a:stretch>
        </p:blipFill>
        <p:spPr>
          <a:xfrm>
            <a:off x="9224430" y="6045248"/>
            <a:ext cx="2257955" cy="572914"/>
          </a:xfrm>
          <a:prstGeom prst="rect">
            <a:avLst/>
          </a:prstGeom>
        </p:spPr>
      </p:pic>
      <p:sp>
        <p:nvSpPr>
          <p:cNvPr id="30" name="Forma libre 29"/>
          <p:cNvSpPr/>
          <p:nvPr/>
        </p:nvSpPr>
        <p:spPr>
          <a:xfrm flipV="1">
            <a:off x="5181776" y="292976"/>
            <a:ext cx="6857825" cy="45719"/>
          </a:xfrm>
          <a:custGeom>
            <a:avLst/>
            <a:gdLst>
              <a:gd name="connsiteX0" fmla="*/ 0 w 6994358"/>
              <a:gd name="connsiteY0" fmla="*/ 0 h 0"/>
              <a:gd name="connsiteX1" fmla="*/ 6994358 w 6994358"/>
              <a:gd name="connsiteY1" fmla="*/ 0 h 0"/>
              <a:gd name="connsiteX2" fmla="*/ 6994358 w 6994358"/>
              <a:gd name="connsiteY2" fmla="*/ 0 h 0"/>
            </a:gdLst>
            <a:ahLst/>
            <a:cxnLst>
              <a:cxn ang="0">
                <a:pos x="connsiteX0" y="connsiteY0"/>
              </a:cxn>
              <a:cxn ang="0">
                <a:pos x="connsiteX1" y="connsiteY1"/>
              </a:cxn>
              <a:cxn ang="0">
                <a:pos x="connsiteX2" y="connsiteY2"/>
              </a:cxn>
            </a:cxnLst>
            <a:rect l="l" t="t" r="r" b="b"/>
            <a:pathLst>
              <a:path w="6994358">
                <a:moveTo>
                  <a:pt x="0" y="0"/>
                </a:moveTo>
                <a:lnTo>
                  <a:pt x="6994358" y="0"/>
                </a:lnTo>
                <a:lnTo>
                  <a:pt x="6994358" y="0"/>
                </a:lnTo>
              </a:path>
            </a:pathLst>
          </a:custGeom>
          <a:solidFill>
            <a:srgbClr val="002060"/>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DO"/>
          </a:p>
        </p:txBody>
      </p:sp>
      <p:sp>
        <p:nvSpPr>
          <p:cNvPr id="31" name="Forma libre 30"/>
          <p:cNvSpPr/>
          <p:nvPr/>
        </p:nvSpPr>
        <p:spPr>
          <a:xfrm>
            <a:off x="5181777" y="259832"/>
            <a:ext cx="6857824" cy="45719"/>
          </a:xfrm>
          <a:custGeom>
            <a:avLst/>
            <a:gdLst>
              <a:gd name="connsiteX0" fmla="*/ 0 w 6994358"/>
              <a:gd name="connsiteY0" fmla="*/ 0 h 0"/>
              <a:gd name="connsiteX1" fmla="*/ 6994358 w 6994358"/>
              <a:gd name="connsiteY1" fmla="*/ 0 h 0"/>
              <a:gd name="connsiteX2" fmla="*/ 6994358 w 6994358"/>
              <a:gd name="connsiteY2" fmla="*/ 0 h 0"/>
            </a:gdLst>
            <a:ahLst/>
            <a:cxnLst>
              <a:cxn ang="0">
                <a:pos x="connsiteX0" y="connsiteY0"/>
              </a:cxn>
              <a:cxn ang="0">
                <a:pos x="connsiteX1" y="connsiteY1"/>
              </a:cxn>
              <a:cxn ang="0">
                <a:pos x="connsiteX2" y="connsiteY2"/>
              </a:cxn>
            </a:cxnLst>
            <a:rect l="l" t="t" r="r" b="b"/>
            <a:pathLst>
              <a:path w="6994358">
                <a:moveTo>
                  <a:pt x="0" y="0"/>
                </a:moveTo>
                <a:lnTo>
                  <a:pt x="6994358" y="0"/>
                </a:lnTo>
                <a:lnTo>
                  <a:pt x="6994358" y="0"/>
                </a:lnTo>
              </a:path>
            </a:pathLst>
          </a:cu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DO"/>
          </a:p>
        </p:txBody>
      </p:sp>
      <p:sp>
        <p:nvSpPr>
          <p:cNvPr id="15" name="Rectángulo 14"/>
          <p:cNvSpPr/>
          <p:nvPr/>
        </p:nvSpPr>
        <p:spPr>
          <a:xfrm>
            <a:off x="7530377" y="-2825586"/>
            <a:ext cx="1694053" cy="369332"/>
          </a:xfrm>
          <a:prstGeom prst="rect">
            <a:avLst/>
          </a:prstGeom>
        </p:spPr>
        <p:txBody>
          <a:bodyPr wrap="none">
            <a:spAutoFit/>
          </a:bodyPr>
          <a:lstStyle/>
          <a:p>
            <a:r>
              <a:rPr lang="es-DO" b="1" dirty="0" smtClean="0">
                <a:ln w="0"/>
                <a:effectLst>
                  <a:reflection blurRad="6350" stA="53000" endA="300" endPos="35500" dir="5400000" sy="-90000" algn="bl" rotWithShape="0"/>
                </a:effectLst>
                <a:latin typeface="Calibri" panose="020F0502020204030204" pitchFamily="34" charset="0"/>
              </a:rPr>
              <a:t>CONFIABILIDAD</a:t>
            </a:r>
            <a:endParaRPr lang="es-DO" dirty="0"/>
          </a:p>
        </p:txBody>
      </p:sp>
      <p:pic>
        <p:nvPicPr>
          <p:cNvPr id="53" name="Imagen 52"/>
          <p:cNvPicPr>
            <a:picLocks noChangeAspect="1"/>
          </p:cNvPicPr>
          <p:nvPr/>
        </p:nvPicPr>
        <p:blipFill rotWithShape="1">
          <a:blip r:embed="rId6"/>
          <a:srcRect b="28950"/>
          <a:stretch/>
        </p:blipFill>
        <p:spPr>
          <a:xfrm>
            <a:off x="0" y="0"/>
            <a:ext cx="5108891" cy="1866900"/>
          </a:xfrm>
          <a:prstGeom prst="rect">
            <a:avLst/>
          </a:prstGeom>
        </p:spPr>
      </p:pic>
      <p:sp>
        <p:nvSpPr>
          <p:cNvPr id="57" name="CuadroTexto 56"/>
          <p:cNvSpPr txBox="1"/>
          <p:nvPr/>
        </p:nvSpPr>
        <p:spPr>
          <a:xfrm>
            <a:off x="6647858" y="335974"/>
            <a:ext cx="5464628" cy="769441"/>
          </a:xfrm>
          <a:prstGeom prst="rect">
            <a:avLst/>
          </a:prstGeom>
          <a:noFill/>
        </p:spPr>
        <p:txBody>
          <a:bodyPr wrap="square" rtlCol="0">
            <a:spAutoFit/>
          </a:bodyPr>
          <a:lstStyle/>
          <a:p>
            <a:pPr algn="r"/>
            <a:r>
              <a:rPr lang="es-DO" sz="4400" b="1" dirty="0"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Puesta en Contexto</a:t>
            </a:r>
            <a:endParaRPr lang="es-DO" sz="4400" b="1"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p:txBody>
      </p:sp>
      <p:sp>
        <p:nvSpPr>
          <p:cNvPr id="58" name="CuadroTexto 57"/>
          <p:cNvSpPr txBox="1"/>
          <p:nvPr/>
        </p:nvSpPr>
        <p:spPr>
          <a:xfrm>
            <a:off x="2166255" y="1163127"/>
            <a:ext cx="9873346" cy="584775"/>
          </a:xfrm>
          <a:prstGeom prst="rect">
            <a:avLst/>
          </a:prstGeom>
          <a:noFill/>
        </p:spPr>
        <p:txBody>
          <a:bodyPr wrap="square" rtlCol="0">
            <a:spAutoFit/>
          </a:bodyPr>
          <a:lstStyle/>
          <a:p>
            <a:pPr algn="r"/>
            <a:r>
              <a:rPr lang="es-DO" sz="3200" b="1" dirty="0" smtClean="0"/>
              <a:t>Concepto de Estado Social y Democrático de derecho</a:t>
            </a:r>
            <a:endParaRPr lang="es-DO" sz="3200" b="1" dirty="0"/>
          </a:p>
        </p:txBody>
      </p:sp>
      <p:sp>
        <p:nvSpPr>
          <p:cNvPr id="3" name="Rectángulo 2"/>
          <p:cNvSpPr/>
          <p:nvPr/>
        </p:nvSpPr>
        <p:spPr>
          <a:xfrm>
            <a:off x="4942111" y="2145003"/>
            <a:ext cx="6096000" cy="1569660"/>
          </a:xfrm>
          <a:prstGeom prst="rect">
            <a:avLst/>
          </a:prstGeom>
        </p:spPr>
        <p:txBody>
          <a:bodyPr>
            <a:spAutoFit/>
          </a:bodyPr>
          <a:lstStyle/>
          <a:p>
            <a:pPr algn="ctr"/>
            <a:r>
              <a:rPr lang="es-DO" sz="3200" dirty="0" smtClean="0">
                <a:solidFill>
                  <a:srgbClr val="333333"/>
                </a:solidFill>
                <a:effectLst/>
                <a:latin typeface="Georgia" panose="02040502050405020303" pitchFamily="18" charset="0"/>
                <a:ea typeface="Times New Roman" panose="02020603050405020304" pitchFamily="18" charset="0"/>
                <a:cs typeface="Times New Roman" panose="02020603050405020304" pitchFamily="18" charset="0"/>
              </a:rPr>
              <a:t>“cada hombre tiene derecho al trabajo y a la satisfacción de sus necesidades”</a:t>
            </a:r>
            <a:endParaRPr lang="es-DO" sz="3200" dirty="0"/>
          </a:p>
        </p:txBody>
      </p:sp>
      <p:pic>
        <p:nvPicPr>
          <p:cNvPr id="10242" name="Picture 2" descr="http://cdn.loc.gov/service/pnp/cph/3c00000/3c09000/3c09800/3c09852v.jpg"/>
          <p:cNvPicPr>
            <a:picLocks noChangeAspect="1" noChangeArrowheads="1"/>
          </p:cNvPicPr>
          <p:nvPr/>
        </p:nvPicPr>
        <p:blipFill rotWithShape="1">
          <a:blip r:embed="rId7">
            <a:extLst>
              <a:ext uri="{28A0092B-C50C-407E-A947-70E740481C1C}">
                <a14:useLocalDpi xmlns:a14="http://schemas.microsoft.com/office/drawing/2010/main" val="0"/>
              </a:ext>
            </a:extLst>
          </a:blip>
          <a:srcRect l="11373" t="7271" r="8890" b="6274"/>
          <a:stretch/>
        </p:blipFill>
        <p:spPr bwMode="auto">
          <a:xfrm>
            <a:off x="914398" y="1841577"/>
            <a:ext cx="2928257" cy="398417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4" name="Rectángulo 3"/>
          <p:cNvSpPr/>
          <p:nvPr/>
        </p:nvSpPr>
        <p:spPr>
          <a:xfrm>
            <a:off x="5943601" y="3954544"/>
            <a:ext cx="6096000" cy="646331"/>
          </a:xfrm>
          <a:prstGeom prst="rect">
            <a:avLst/>
          </a:prstGeom>
        </p:spPr>
        <p:txBody>
          <a:bodyPr>
            <a:spAutoFit/>
          </a:bodyPr>
          <a:lstStyle/>
          <a:p>
            <a:pPr algn="r"/>
            <a:r>
              <a:rPr lang="es-DO" dirty="0" smtClean="0">
                <a:solidFill>
                  <a:srgbClr val="333333"/>
                </a:solidFill>
                <a:effectLst/>
                <a:latin typeface="Georgia" panose="02040502050405020303" pitchFamily="18" charset="0"/>
                <a:ea typeface="Times New Roman" panose="02020603050405020304" pitchFamily="18" charset="0"/>
                <a:cs typeface="Times New Roman" panose="02020603050405020304" pitchFamily="18" charset="0"/>
              </a:rPr>
              <a:t>Louis Jean Joseph Charles </a:t>
            </a:r>
            <a:r>
              <a:rPr lang="es-DO" dirty="0" err="1" smtClean="0">
                <a:solidFill>
                  <a:srgbClr val="333333"/>
                </a:solidFill>
                <a:effectLst/>
                <a:latin typeface="Georgia" panose="02040502050405020303" pitchFamily="18" charset="0"/>
                <a:ea typeface="Times New Roman" panose="02020603050405020304" pitchFamily="18" charset="0"/>
                <a:cs typeface="Times New Roman" panose="02020603050405020304" pitchFamily="18" charset="0"/>
              </a:rPr>
              <a:t>Blanc</a:t>
            </a:r>
            <a:r>
              <a:rPr lang="es-DO" dirty="0" smtClean="0">
                <a:solidFill>
                  <a:srgbClr val="333333"/>
                </a:solidFill>
                <a:effectLst/>
                <a:latin typeface="Georgia" panose="02040502050405020303" pitchFamily="18" charset="0"/>
                <a:ea typeface="Times New Roman" panose="02020603050405020304" pitchFamily="18" charset="0"/>
                <a:cs typeface="Times New Roman" panose="02020603050405020304" pitchFamily="18" charset="0"/>
              </a:rPr>
              <a:t>, (1811/1882), pensador, historiador y político francés. </a:t>
            </a:r>
          </a:p>
        </p:txBody>
      </p:sp>
      <p:grpSp>
        <p:nvGrpSpPr>
          <p:cNvPr id="5" name="Grupo 4"/>
          <p:cNvGrpSpPr/>
          <p:nvPr/>
        </p:nvGrpSpPr>
        <p:grpSpPr>
          <a:xfrm>
            <a:off x="4049938" y="4055561"/>
            <a:ext cx="8191048" cy="1941229"/>
            <a:chOff x="4049938" y="4055561"/>
            <a:chExt cx="8191048" cy="1941229"/>
          </a:xfrm>
        </p:grpSpPr>
        <p:sp>
          <p:nvSpPr>
            <p:cNvPr id="2" name="Rectángulo 1"/>
            <p:cNvSpPr/>
            <p:nvPr/>
          </p:nvSpPr>
          <p:spPr>
            <a:xfrm>
              <a:off x="5742216" y="4796461"/>
              <a:ext cx="6498770" cy="1200329"/>
            </a:xfrm>
            <a:prstGeom prst="rect">
              <a:avLst/>
            </a:prstGeom>
          </p:spPr>
          <p:txBody>
            <a:bodyPr wrap="square">
              <a:spAutoFit/>
            </a:bodyPr>
            <a:lstStyle/>
            <a:p>
              <a:r>
                <a:rPr lang="es-DO" sz="2400" b="1" dirty="0" smtClean="0">
                  <a:solidFill>
                    <a:srgbClr val="C00000"/>
                  </a:solidFill>
                  <a:effectLst/>
                  <a:latin typeface="Bradley Hand ITC" panose="03070402050302030203" pitchFamily="66" charset="0"/>
                  <a:ea typeface="Times New Roman" panose="02020603050405020304" pitchFamily="18" charset="0"/>
                  <a:cs typeface="Times New Roman" panose="02020603050405020304" pitchFamily="18" charset="0"/>
                </a:rPr>
                <a:t>A el le debemos la declaración y reconocimiento por parte del Estado de los derechos de carácter económico y sociales de los individuos</a:t>
              </a:r>
              <a:endParaRPr lang="es-DO" sz="2400" b="1" dirty="0">
                <a:solidFill>
                  <a:srgbClr val="C00000"/>
                </a:solidFill>
                <a:latin typeface="Bradley Hand ITC" panose="03070402050302030203" pitchFamily="66" charset="0"/>
              </a:endParaRPr>
            </a:p>
          </p:txBody>
        </p:sp>
        <p:pic>
          <p:nvPicPr>
            <p:cNvPr id="16" name="Picture 2" descr="http://estructurando.net/wp-content/uploads/2014/12/Flecha-roja.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4792742" flipH="1">
              <a:off x="4049938" y="4055561"/>
              <a:ext cx="1684321" cy="1684321"/>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657347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Imagen 25"/>
          <p:cNvPicPr>
            <a:picLocks noChangeAspect="1"/>
          </p:cNvPicPr>
          <p:nvPr/>
        </p:nvPicPr>
        <p:blipFill>
          <a:blip r:embed="rId2"/>
          <a:stretch>
            <a:fillRect/>
          </a:stretch>
        </p:blipFill>
        <p:spPr>
          <a:xfrm>
            <a:off x="500744" y="6133419"/>
            <a:ext cx="1741714" cy="448409"/>
          </a:xfrm>
          <a:prstGeom prst="rect">
            <a:avLst/>
          </a:prstGeom>
        </p:spPr>
      </p:pic>
      <p:pic>
        <p:nvPicPr>
          <p:cNvPr id="27" name="Imagen 26"/>
          <p:cNvPicPr>
            <a:picLocks noChangeAspect="1"/>
          </p:cNvPicPr>
          <p:nvPr/>
        </p:nvPicPr>
        <p:blipFill>
          <a:blip r:embed="rId3"/>
          <a:stretch>
            <a:fillRect/>
          </a:stretch>
        </p:blipFill>
        <p:spPr>
          <a:xfrm>
            <a:off x="2336346" y="6097083"/>
            <a:ext cx="1299482" cy="521079"/>
          </a:xfrm>
          <a:prstGeom prst="rect">
            <a:avLst/>
          </a:prstGeom>
        </p:spPr>
      </p:pic>
      <p:pic>
        <p:nvPicPr>
          <p:cNvPr id="28" name="Imagen 27"/>
          <p:cNvPicPr>
            <a:picLocks noChangeAspect="1"/>
          </p:cNvPicPr>
          <p:nvPr/>
        </p:nvPicPr>
        <p:blipFill>
          <a:blip r:embed="rId4"/>
          <a:stretch>
            <a:fillRect/>
          </a:stretch>
        </p:blipFill>
        <p:spPr>
          <a:xfrm>
            <a:off x="3842655" y="6133419"/>
            <a:ext cx="5098748" cy="582189"/>
          </a:xfrm>
          <a:prstGeom prst="rect">
            <a:avLst/>
          </a:prstGeom>
        </p:spPr>
      </p:pic>
      <p:pic>
        <p:nvPicPr>
          <p:cNvPr id="29" name="Imagen 28"/>
          <p:cNvPicPr>
            <a:picLocks noChangeAspect="1"/>
          </p:cNvPicPr>
          <p:nvPr/>
        </p:nvPicPr>
        <p:blipFill>
          <a:blip r:embed="rId5"/>
          <a:stretch>
            <a:fillRect/>
          </a:stretch>
        </p:blipFill>
        <p:spPr>
          <a:xfrm>
            <a:off x="9224430" y="6045248"/>
            <a:ext cx="2257955" cy="572914"/>
          </a:xfrm>
          <a:prstGeom prst="rect">
            <a:avLst/>
          </a:prstGeom>
        </p:spPr>
      </p:pic>
      <p:sp>
        <p:nvSpPr>
          <p:cNvPr id="30" name="Forma libre 29"/>
          <p:cNvSpPr/>
          <p:nvPr/>
        </p:nvSpPr>
        <p:spPr>
          <a:xfrm flipV="1">
            <a:off x="5181776" y="292976"/>
            <a:ext cx="6857825" cy="45719"/>
          </a:xfrm>
          <a:custGeom>
            <a:avLst/>
            <a:gdLst>
              <a:gd name="connsiteX0" fmla="*/ 0 w 6994358"/>
              <a:gd name="connsiteY0" fmla="*/ 0 h 0"/>
              <a:gd name="connsiteX1" fmla="*/ 6994358 w 6994358"/>
              <a:gd name="connsiteY1" fmla="*/ 0 h 0"/>
              <a:gd name="connsiteX2" fmla="*/ 6994358 w 6994358"/>
              <a:gd name="connsiteY2" fmla="*/ 0 h 0"/>
            </a:gdLst>
            <a:ahLst/>
            <a:cxnLst>
              <a:cxn ang="0">
                <a:pos x="connsiteX0" y="connsiteY0"/>
              </a:cxn>
              <a:cxn ang="0">
                <a:pos x="connsiteX1" y="connsiteY1"/>
              </a:cxn>
              <a:cxn ang="0">
                <a:pos x="connsiteX2" y="connsiteY2"/>
              </a:cxn>
            </a:cxnLst>
            <a:rect l="l" t="t" r="r" b="b"/>
            <a:pathLst>
              <a:path w="6994358">
                <a:moveTo>
                  <a:pt x="0" y="0"/>
                </a:moveTo>
                <a:lnTo>
                  <a:pt x="6994358" y="0"/>
                </a:lnTo>
                <a:lnTo>
                  <a:pt x="6994358" y="0"/>
                </a:lnTo>
              </a:path>
            </a:pathLst>
          </a:custGeom>
          <a:solidFill>
            <a:srgbClr val="002060"/>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DO"/>
          </a:p>
        </p:txBody>
      </p:sp>
      <p:sp>
        <p:nvSpPr>
          <p:cNvPr id="31" name="Forma libre 30"/>
          <p:cNvSpPr/>
          <p:nvPr/>
        </p:nvSpPr>
        <p:spPr>
          <a:xfrm>
            <a:off x="5181777" y="259832"/>
            <a:ext cx="6857824" cy="45719"/>
          </a:xfrm>
          <a:custGeom>
            <a:avLst/>
            <a:gdLst>
              <a:gd name="connsiteX0" fmla="*/ 0 w 6994358"/>
              <a:gd name="connsiteY0" fmla="*/ 0 h 0"/>
              <a:gd name="connsiteX1" fmla="*/ 6994358 w 6994358"/>
              <a:gd name="connsiteY1" fmla="*/ 0 h 0"/>
              <a:gd name="connsiteX2" fmla="*/ 6994358 w 6994358"/>
              <a:gd name="connsiteY2" fmla="*/ 0 h 0"/>
            </a:gdLst>
            <a:ahLst/>
            <a:cxnLst>
              <a:cxn ang="0">
                <a:pos x="connsiteX0" y="connsiteY0"/>
              </a:cxn>
              <a:cxn ang="0">
                <a:pos x="connsiteX1" y="connsiteY1"/>
              </a:cxn>
              <a:cxn ang="0">
                <a:pos x="connsiteX2" y="connsiteY2"/>
              </a:cxn>
            </a:cxnLst>
            <a:rect l="l" t="t" r="r" b="b"/>
            <a:pathLst>
              <a:path w="6994358">
                <a:moveTo>
                  <a:pt x="0" y="0"/>
                </a:moveTo>
                <a:lnTo>
                  <a:pt x="6994358" y="0"/>
                </a:lnTo>
                <a:lnTo>
                  <a:pt x="6994358" y="0"/>
                </a:lnTo>
              </a:path>
            </a:pathLst>
          </a:cu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DO"/>
          </a:p>
        </p:txBody>
      </p:sp>
      <p:sp>
        <p:nvSpPr>
          <p:cNvPr id="15" name="Rectángulo 14"/>
          <p:cNvSpPr/>
          <p:nvPr/>
        </p:nvSpPr>
        <p:spPr>
          <a:xfrm>
            <a:off x="7530377" y="-2825586"/>
            <a:ext cx="1694053" cy="369332"/>
          </a:xfrm>
          <a:prstGeom prst="rect">
            <a:avLst/>
          </a:prstGeom>
        </p:spPr>
        <p:txBody>
          <a:bodyPr wrap="none">
            <a:spAutoFit/>
          </a:bodyPr>
          <a:lstStyle/>
          <a:p>
            <a:r>
              <a:rPr lang="es-DO" b="1" dirty="0" smtClean="0">
                <a:ln w="0"/>
                <a:effectLst>
                  <a:reflection blurRad="6350" stA="53000" endA="300" endPos="35500" dir="5400000" sy="-90000" algn="bl" rotWithShape="0"/>
                </a:effectLst>
                <a:latin typeface="Calibri" panose="020F0502020204030204" pitchFamily="34" charset="0"/>
              </a:rPr>
              <a:t>CONFIABILIDAD</a:t>
            </a:r>
            <a:endParaRPr lang="es-DO" dirty="0"/>
          </a:p>
        </p:txBody>
      </p:sp>
      <p:pic>
        <p:nvPicPr>
          <p:cNvPr id="53" name="Imagen 52"/>
          <p:cNvPicPr>
            <a:picLocks noChangeAspect="1"/>
          </p:cNvPicPr>
          <p:nvPr/>
        </p:nvPicPr>
        <p:blipFill rotWithShape="1">
          <a:blip r:embed="rId6"/>
          <a:srcRect b="28950"/>
          <a:stretch/>
        </p:blipFill>
        <p:spPr>
          <a:xfrm>
            <a:off x="0" y="0"/>
            <a:ext cx="5108891" cy="1866900"/>
          </a:xfrm>
          <a:prstGeom prst="rect">
            <a:avLst/>
          </a:prstGeom>
        </p:spPr>
      </p:pic>
      <p:sp>
        <p:nvSpPr>
          <p:cNvPr id="57" name="CuadroTexto 56"/>
          <p:cNvSpPr txBox="1"/>
          <p:nvPr/>
        </p:nvSpPr>
        <p:spPr>
          <a:xfrm>
            <a:off x="6647858" y="335974"/>
            <a:ext cx="5464628" cy="769441"/>
          </a:xfrm>
          <a:prstGeom prst="rect">
            <a:avLst/>
          </a:prstGeom>
          <a:noFill/>
        </p:spPr>
        <p:txBody>
          <a:bodyPr wrap="square" rtlCol="0">
            <a:spAutoFit/>
          </a:bodyPr>
          <a:lstStyle/>
          <a:p>
            <a:pPr algn="r"/>
            <a:r>
              <a:rPr lang="es-DO" sz="4400" b="1" dirty="0"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Puesta en Contexto</a:t>
            </a:r>
            <a:endParaRPr lang="es-DO" sz="4400" b="1"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p:txBody>
      </p:sp>
      <p:sp>
        <p:nvSpPr>
          <p:cNvPr id="58" name="CuadroTexto 57"/>
          <p:cNvSpPr txBox="1"/>
          <p:nvPr/>
        </p:nvSpPr>
        <p:spPr>
          <a:xfrm>
            <a:off x="1313858" y="1922222"/>
            <a:ext cx="10668000" cy="584775"/>
          </a:xfrm>
          <a:prstGeom prst="rect">
            <a:avLst/>
          </a:prstGeom>
          <a:noFill/>
        </p:spPr>
        <p:txBody>
          <a:bodyPr wrap="square" rtlCol="0">
            <a:spAutoFit/>
          </a:bodyPr>
          <a:lstStyle/>
          <a:p>
            <a:pPr algn="ctr"/>
            <a:r>
              <a:rPr lang="es-DO" sz="3200" b="1" dirty="0">
                <a:ln w="0"/>
                <a:solidFill>
                  <a:srgbClr val="C00000"/>
                </a:solidFill>
                <a:effectLst>
                  <a:outerShdw blurRad="38100" dist="19050" dir="2700000" algn="tl" rotWithShape="0">
                    <a:schemeClr val="dk1">
                      <a:alpha val="40000"/>
                    </a:schemeClr>
                  </a:outerShdw>
                </a:effectLst>
                <a:latin typeface="Bradley Hand ITC" panose="03070402050302030203" pitchFamily="66" charset="0"/>
                <a:ea typeface="Times New Roman" panose="02020603050405020304" pitchFamily="18" charset="0"/>
                <a:cs typeface="Times New Roman" panose="02020603050405020304" pitchFamily="18" charset="0"/>
              </a:rPr>
              <a:t>Pero qué es un “Estado Social y Democrático de derecho”</a:t>
            </a:r>
          </a:p>
        </p:txBody>
      </p:sp>
      <p:sp>
        <p:nvSpPr>
          <p:cNvPr id="59" name="Rectángulo 58"/>
          <p:cNvSpPr/>
          <p:nvPr/>
        </p:nvSpPr>
        <p:spPr>
          <a:xfrm>
            <a:off x="1012371" y="2562319"/>
            <a:ext cx="10689772" cy="2445862"/>
          </a:xfrm>
          <a:prstGeom prst="rect">
            <a:avLst/>
          </a:prstGeom>
        </p:spPr>
        <p:txBody>
          <a:bodyPr wrap="square">
            <a:spAutoFit/>
          </a:bodyPr>
          <a:lstStyle/>
          <a:p>
            <a:pPr algn="ctr">
              <a:lnSpc>
                <a:spcPct val="107000"/>
              </a:lnSpc>
              <a:spcAft>
                <a:spcPts val="800"/>
              </a:spcAft>
            </a:pPr>
            <a:r>
              <a:rPr lang="es-DO" sz="2400" dirty="0" smtClean="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Se denomina así a un </a:t>
            </a:r>
            <a:r>
              <a:rPr lang="es-DO" sz="2400" b="1" dirty="0" smtClean="0">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tipo de organización política, económica y social de una nación</a:t>
            </a:r>
            <a:r>
              <a:rPr lang="es-DO" sz="2400" dirty="0" smtClean="0">
                <a:effectLst/>
                <a:latin typeface="Calibri" panose="020F0502020204030204" pitchFamily="34" charset="0"/>
                <a:ea typeface="Calibri" panose="020F0502020204030204" pitchFamily="34" charset="0"/>
                <a:cs typeface="Times New Roman" panose="02020603050405020304" pitchFamily="18" charset="0"/>
              </a:rPr>
              <a:t>, donde la </a:t>
            </a:r>
            <a:r>
              <a:rPr lang="es-DO" sz="2400" b="1" dirty="0">
                <a:solidFill>
                  <a:srgbClr val="C00000"/>
                </a:solidFill>
                <a:latin typeface="Calibri" panose="020F0502020204030204" pitchFamily="34" charset="0"/>
                <a:ea typeface="Calibri" panose="020F0502020204030204" pitchFamily="34" charset="0"/>
                <a:cs typeface="Times New Roman" panose="02020603050405020304" pitchFamily="18" charset="0"/>
              </a:rPr>
              <a:t>soberanía corresponde al pueblo </a:t>
            </a:r>
            <a:r>
              <a:rPr lang="es-DO" sz="2400" dirty="0" smtClean="0">
                <a:effectLst/>
                <a:latin typeface="Calibri" panose="020F0502020204030204" pitchFamily="34" charset="0"/>
                <a:ea typeface="Calibri" panose="020F0502020204030204" pitchFamily="34" charset="0"/>
                <a:cs typeface="Times New Roman" panose="02020603050405020304" pitchFamily="18" charset="0"/>
              </a:rPr>
              <a:t>(por medio de representación) y donde las actuaciones de </a:t>
            </a:r>
            <a:r>
              <a:rPr lang="es-ES" sz="2400" dirty="0" smtClean="0">
                <a:effectLst/>
                <a:latin typeface="Calibri" panose="020F0502020204030204" pitchFamily="34" charset="0"/>
                <a:ea typeface="Calibri" panose="020F0502020204030204" pitchFamily="34" charset="0"/>
                <a:cs typeface="Times New Roman" panose="02020603050405020304" pitchFamily="18" charset="0"/>
              </a:rPr>
              <a:t>éstos</a:t>
            </a:r>
            <a:r>
              <a:rPr lang="es-DO" sz="2400" dirty="0" smtClean="0">
                <a:effectLst/>
                <a:latin typeface="Calibri" panose="020F0502020204030204" pitchFamily="34" charset="0"/>
                <a:ea typeface="Calibri" panose="020F0502020204030204" pitchFamily="34" charset="0"/>
                <a:cs typeface="Times New Roman" panose="02020603050405020304" pitchFamily="18" charset="0"/>
              </a:rPr>
              <a:t> se hayan sometidas incondicionalmente a la ley, siendo </a:t>
            </a:r>
            <a:r>
              <a:rPr lang="es-DO" sz="2400" b="1" dirty="0">
                <a:solidFill>
                  <a:srgbClr val="C00000"/>
                </a:solidFill>
                <a:latin typeface="Calibri" panose="020F0502020204030204" pitchFamily="34" charset="0"/>
                <a:ea typeface="Calibri" panose="020F0502020204030204" pitchFamily="34" charset="0"/>
                <a:cs typeface="Times New Roman" panose="02020603050405020304" pitchFamily="18" charset="0"/>
              </a:rPr>
              <a:t>el ordenamiento jurídico el límite y </a:t>
            </a:r>
            <a:r>
              <a:rPr lang="es-DO" sz="2400" b="1" dirty="0" smtClean="0">
                <a:solidFill>
                  <a:srgbClr val="C00000"/>
                </a:solidFill>
                <a:latin typeface="Calibri" panose="020F0502020204030204" pitchFamily="34" charset="0"/>
                <a:ea typeface="Calibri" panose="020F0502020204030204" pitchFamily="34" charset="0"/>
                <a:cs typeface="Times New Roman" panose="02020603050405020304" pitchFamily="18" charset="0"/>
              </a:rPr>
              <a:t>causa </a:t>
            </a:r>
            <a:r>
              <a:rPr lang="es-DO" sz="2400" b="1" dirty="0">
                <a:solidFill>
                  <a:srgbClr val="C00000"/>
                </a:solidFill>
                <a:latin typeface="Calibri" panose="020F0502020204030204" pitchFamily="34" charset="0"/>
                <a:ea typeface="Calibri" panose="020F0502020204030204" pitchFamily="34" charset="0"/>
                <a:cs typeface="Times New Roman" panose="02020603050405020304" pitchFamily="18" charset="0"/>
              </a:rPr>
              <a:t>de poder</a:t>
            </a:r>
            <a:r>
              <a:rPr lang="es-DO" sz="2400" dirty="0" smtClean="0">
                <a:effectLst/>
                <a:latin typeface="Calibri" panose="020F0502020204030204" pitchFamily="34" charset="0"/>
                <a:ea typeface="Calibri" panose="020F0502020204030204" pitchFamily="34" charset="0"/>
                <a:cs typeface="Times New Roman" panose="02020603050405020304" pitchFamily="18" charset="0"/>
              </a:rPr>
              <a:t>, pero también </a:t>
            </a:r>
            <a:r>
              <a:rPr lang="es-DO" sz="2400" b="1" dirty="0">
                <a:solidFill>
                  <a:srgbClr val="C00000"/>
                </a:solidFill>
                <a:latin typeface="Calibri" panose="020F0502020204030204" pitchFamily="34" charset="0"/>
                <a:ea typeface="Calibri" panose="020F0502020204030204" pitchFamily="34" charset="0"/>
                <a:cs typeface="Times New Roman" panose="02020603050405020304" pitchFamily="18" charset="0"/>
              </a:rPr>
              <a:t>la garantía de los derechos y libertades fundamentales de las personas</a:t>
            </a:r>
            <a:r>
              <a:rPr lang="es-DO" sz="2400" dirty="0" smtClean="0">
                <a:effectLst/>
                <a:latin typeface="Calibri" panose="020F0502020204030204" pitchFamily="34" charset="0"/>
                <a:ea typeface="Calibri" panose="020F0502020204030204" pitchFamily="34" charset="0"/>
                <a:cs typeface="Times New Roman" panose="02020603050405020304" pitchFamily="18" charset="0"/>
              </a:rPr>
              <a:t>: salud, educación, trabajo, vivienda y medio ambiente, entre otros.  </a:t>
            </a:r>
            <a:endParaRPr lang="es-DO" sz="2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27079115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Imagen 25"/>
          <p:cNvPicPr>
            <a:picLocks noChangeAspect="1"/>
          </p:cNvPicPr>
          <p:nvPr/>
        </p:nvPicPr>
        <p:blipFill>
          <a:blip r:embed="rId2"/>
          <a:stretch>
            <a:fillRect/>
          </a:stretch>
        </p:blipFill>
        <p:spPr>
          <a:xfrm>
            <a:off x="500744" y="6133419"/>
            <a:ext cx="1741714" cy="448409"/>
          </a:xfrm>
          <a:prstGeom prst="rect">
            <a:avLst/>
          </a:prstGeom>
        </p:spPr>
      </p:pic>
      <p:pic>
        <p:nvPicPr>
          <p:cNvPr id="27" name="Imagen 26"/>
          <p:cNvPicPr>
            <a:picLocks noChangeAspect="1"/>
          </p:cNvPicPr>
          <p:nvPr/>
        </p:nvPicPr>
        <p:blipFill>
          <a:blip r:embed="rId3"/>
          <a:stretch>
            <a:fillRect/>
          </a:stretch>
        </p:blipFill>
        <p:spPr>
          <a:xfrm>
            <a:off x="2336346" y="6097083"/>
            <a:ext cx="1299482" cy="521079"/>
          </a:xfrm>
          <a:prstGeom prst="rect">
            <a:avLst/>
          </a:prstGeom>
        </p:spPr>
      </p:pic>
      <p:pic>
        <p:nvPicPr>
          <p:cNvPr id="28" name="Imagen 27"/>
          <p:cNvPicPr>
            <a:picLocks noChangeAspect="1"/>
          </p:cNvPicPr>
          <p:nvPr/>
        </p:nvPicPr>
        <p:blipFill>
          <a:blip r:embed="rId4"/>
          <a:stretch>
            <a:fillRect/>
          </a:stretch>
        </p:blipFill>
        <p:spPr>
          <a:xfrm>
            <a:off x="3842655" y="6133419"/>
            <a:ext cx="5098748" cy="582189"/>
          </a:xfrm>
          <a:prstGeom prst="rect">
            <a:avLst/>
          </a:prstGeom>
        </p:spPr>
      </p:pic>
      <p:pic>
        <p:nvPicPr>
          <p:cNvPr id="29" name="Imagen 28"/>
          <p:cNvPicPr>
            <a:picLocks noChangeAspect="1"/>
          </p:cNvPicPr>
          <p:nvPr/>
        </p:nvPicPr>
        <p:blipFill>
          <a:blip r:embed="rId5"/>
          <a:stretch>
            <a:fillRect/>
          </a:stretch>
        </p:blipFill>
        <p:spPr>
          <a:xfrm>
            <a:off x="9224430" y="6045248"/>
            <a:ext cx="2257955" cy="572914"/>
          </a:xfrm>
          <a:prstGeom prst="rect">
            <a:avLst/>
          </a:prstGeom>
        </p:spPr>
      </p:pic>
      <p:sp>
        <p:nvSpPr>
          <p:cNvPr id="30" name="Forma libre 29"/>
          <p:cNvSpPr/>
          <p:nvPr/>
        </p:nvSpPr>
        <p:spPr>
          <a:xfrm flipV="1">
            <a:off x="5181776" y="292976"/>
            <a:ext cx="6857825" cy="45719"/>
          </a:xfrm>
          <a:custGeom>
            <a:avLst/>
            <a:gdLst>
              <a:gd name="connsiteX0" fmla="*/ 0 w 6994358"/>
              <a:gd name="connsiteY0" fmla="*/ 0 h 0"/>
              <a:gd name="connsiteX1" fmla="*/ 6994358 w 6994358"/>
              <a:gd name="connsiteY1" fmla="*/ 0 h 0"/>
              <a:gd name="connsiteX2" fmla="*/ 6994358 w 6994358"/>
              <a:gd name="connsiteY2" fmla="*/ 0 h 0"/>
            </a:gdLst>
            <a:ahLst/>
            <a:cxnLst>
              <a:cxn ang="0">
                <a:pos x="connsiteX0" y="connsiteY0"/>
              </a:cxn>
              <a:cxn ang="0">
                <a:pos x="connsiteX1" y="connsiteY1"/>
              </a:cxn>
              <a:cxn ang="0">
                <a:pos x="connsiteX2" y="connsiteY2"/>
              </a:cxn>
            </a:cxnLst>
            <a:rect l="l" t="t" r="r" b="b"/>
            <a:pathLst>
              <a:path w="6994358">
                <a:moveTo>
                  <a:pt x="0" y="0"/>
                </a:moveTo>
                <a:lnTo>
                  <a:pt x="6994358" y="0"/>
                </a:lnTo>
                <a:lnTo>
                  <a:pt x="6994358" y="0"/>
                </a:lnTo>
              </a:path>
            </a:pathLst>
          </a:custGeom>
          <a:solidFill>
            <a:srgbClr val="002060"/>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DO"/>
          </a:p>
        </p:txBody>
      </p:sp>
      <p:sp>
        <p:nvSpPr>
          <p:cNvPr id="31" name="Forma libre 30"/>
          <p:cNvSpPr/>
          <p:nvPr/>
        </p:nvSpPr>
        <p:spPr>
          <a:xfrm>
            <a:off x="5181777" y="259832"/>
            <a:ext cx="6857824" cy="45719"/>
          </a:xfrm>
          <a:custGeom>
            <a:avLst/>
            <a:gdLst>
              <a:gd name="connsiteX0" fmla="*/ 0 w 6994358"/>
              <a:gd name="connsiteY0" fmla="*/ 0 h 0"/>
              <a:gd name="connsiteX1" fmla="*/ 6994358 w 6994358"/>
              <a:gd name="connsiteY1" fmla="*/ 0 h 0"/>
              <a:gd name="connsiteX2" fmla="*/ 6994358 w 6994358"/>
              <a:gd name="connsiteY2" fmla="*/ 0 h 0"/>
            </a:gdLst>
            <a:ahLst/>
            <a:cxnLst>
              <a:cxn ang="0">
                <a:pos x="connsiteX0" y="connsiteY0"/>
              </a:cxn>
              <a:cxn ang="0">
                <a:pos x="connsiteX1" y="connsiteY1"/>
              </a:cxn>
              <a:cxn ang="0">
                <a:pos x="connsiteX2" y="connsiteY2"/>
              </a:cxn>
            </a:cxnLst>
            <a:rect l="l" t="t" r="r" b="b"/>
            <a:pathLst>
              <a:path w="6994358">
                <a:moveTo>
                  <a:pt x="0" y="0"/>
                </a:moveTo>
                <a:lnTo>
                  <a:pt x="6994358" y="0"/>
                </a:lnTo>
                <a:lnTo>
                  <a:pt x="6994358" y="0"/>
                </a:lnTo>
              </a:path>
            </a:pathLst>
          </a:cu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DO"/>
          </a:p>
        </p:txBody>
      </p:sp>
      <p:sp>
        <p:nvSpPr>
          <p:cNvPr id="15" name="Rectángulo 14"/>
          <p:cNvSpPr/>
          <p:nvPr/>
        </p:nvSpPr>
        <p:spPr>
          <a:xfrm>
            <a:off x="7530377" y="-2825586"/>
            <a:ext cx="1694053" cy="369332"/>
          </a:xfrm>
          <a:prstGeom prst="rect">
            <a:avLst/>
          </a:prstGeom>
        </p:spPr>
        <p:txBody>
          <a:bodyPr wrap="none">
            <a:spAutoFit/>
          </a:bodyPr>
          <a:lstStyle/>
          <a:p>
            <a:r>
              <a:rPr lang="es-DO" b="1" dirty="0" smtClean="0">
                <a:ln w="0"/>
                <a:effectLst>
                  <a:reflection blurRad="6350" stA="53000" endA="300" endPos="35500" dir="5400000" sy="-90000" algn="bl" rotWithShape="0"/>
                </a:effectLst>
                <a:latin typeface="Calibri" panose="020F0502020204030204" pitchFamily="34" charset="0"/>
              </a:rPr>
              <a:t>CONFIABILIDAD</a:t>
            </a:r>
            <a:endParaRPr lang="es-DO" dirty="0"/>
          </a:p>
        </p:txBody>
      </p:sp>
      <p:pic>
        <p:nvPicPr>
          <p:cNvPr id="53" name="Imagen 52"/>
          <p:cNvPicPr>
            <a:picLocks noChangeAspect="1"/>
          </p:cNvPicPr>
          <p:nvPr/>
        </p:nvPicPr>
        <p:blipFill rotWithShape="1">
          <a:blip r:embed="rId6"/>
          <a:srcRect b="28950"/>
          <a:stretch/>
        </p:blipFill>
        <p:spPr>
          <a:xfrm>
            <a:off x="0" y="0"/>
            <a:ext cx="5108891" cy="1866900"/>
          </a:xfrm>
          <a:prstGeom prst="rect">
            <a:avLst/>
          </a:prstGeom>
        </p:spPr>
      </p:pic>
      <p:sp>
        <p:nvSpPr>
          <p:cNvPr id="57" name="CuadroTexto 56"/>
          <p:cNvSpPr txBox="1"/>
          <p:nvPr/>
        </p:nvSpPr>
        <p:spPr>
          <a:xfrm>
            <a:off x="6647858" y="335974"/>
            <a:ext cx="5464628" cy="769441"/>
          </a:xfrm>
          <a:prstGeom prst="rect">
            <a:avLst/>
          </a:prstGeom>
          <a:noFill/>
        </p:spPr>
        <p:txBody>
          <a:bodyPr wrap="square" rtlCol="0">
            <a:spAutoFit/>
          </a:bodyPr>
          <a:lstStyle/>
          <a:p>
            <a:pPr algn="r"/>
            <a:r>
              <a:rPr lang="es-DO" sz="4400" b="1" dirty="0"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Puesta en Contexto</a:t>
            </a:r>
            <a:endParaRPr lang="es-DO" sz="4400" b="1"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p:txBody>
      </p:sp>
      <p:sp>
        <p:nvSpPr>
          <p:cNvPr id="13" name="CuadroTexto 12"/>
          <p:cNvSpPr txBox="1"/>
          <p:nvPr/>
        </p:nvSpPr>
        <p:spPr>
          <a:xfrm>
            <a:off x="1317171" y="1163127"/>
            <a:ext cx="10722430" cy="584775"/>
          </a:xfrm>
          <a:prstGeom prst="rect">
            <a:avLst/>
          </a:prstGeom>
          <a:noFill/>
        </p:spPr>
        <p:txBody>
          <a:bodyPr wrap="square" rtlCol="0">
            <a:spAutoFit/>
          </a:bodyPr>
          <a:lstStyle/>
          <a:p>
            <a:pPr algn="r"/>
            <a:r>
              <a:rPr lang="es-DO" sz="3200" b="1" dirty="0" smtClean="0"/>
              <a:t>Países asumen la condición de “Estado Social y Democrático”</a:t>
            </a:r>
            <a:endParaRPr lang="es-DO" sz="3200" b="1" dirty="0"/>
          </a:p>
        </p:txBody>
      </p:sp>
      <p:sp>
        <p:nvSpPr>
          <p:cNvPr id="14" name="Rectángulo 13"/>
          <p:cNvSpPr/>
          <p:nvPr/>
        </p:nvSpPr>
        <p:spPr>
          <a:xfrm>
            <a:off x="8434385" y="5650503"/>
            <a:ext cx="3048000" cy="271869"/>
          </a:xfrm>
          <a:prstGeom prst="rect">
            <a:avLst/>
          </a:prstGeom>
        </p:spPr>
        <p:txBody>
          <a:bodyPr wrap="square">
            <a:spAutoFit/>
          </a:bodyPr>
          <a:lstStyle/>
          <a:p>
            <a:pPr fontAlgn="base">
              <a:lnSpc>
                <a:spcPts val="1350"/>
              </a:lnSpc>
              <a:spcAft>
                <a:spcPts val="750"/>
              </a:spcAft>
            </a:pPr>
            <a:r>
              <a:rPr lang="es-DO" sz="3200" b="1" dirty="0" smtClean="0">
                <a:solidFill>
                  <a:srgbClr val="C00000"/>
                </a:solidFill>
                <a:latin typeface="Bradley Hand ITC" panose="03070402050302030203" pitchFamily="66" charset="0"/>
                <a:ea typeface="Times New Roman" panose="02020603050405020304" pitchFamily="18" charset="0"/>
                <a:cs typeface="Times New Roman" panose="02020603050405020304" pitchFamily="18" charset="0"/>
              </a:rPr>
              <a:t>Y otros más...</a:t>
            </a:r>
            <a:endParaRPr lang="es-DO" sz="3200" b="1" dirty="0">
              <a:solidFill>
                <a:srgbClr val="C00000"/>
              </a:solidFill>
              <a:latin typeface="Bradley Hand ITC" panose="03070402050302030203" pitchFamily="66" charset="0"/>
              <a:ea typeface="Times New Roman" panose="02020603050405020304" pitchFamily="18" charset="0"/>
              <a:cs typeface="Times New Roman" panose="02020603050405020304" pitchFamily="18" charset="0"/>
            </a:endParaRPr>
          </a:p>
        </p:txBody>
      </p:sp>
      <p:sp>
        <p:nvSpPr>
          <p:cNvPr id="16" name="CuadroTexto 15"/>
          <p:cNvSpPr txBox="1"/>
          <p:nvPr/>
        </p:nvSpPr>
        <p:spPr>
          <a:xfrm>
            <a:off x="356690" y="2529448"/>
            <a:ext cx="4125687" cy="707886"/>
          </a:xfrm>
          <a:prstGeom prst="rect">
            <a:avLst/>
          </a:prstGeom>
          <a:noFill/>
        </p:spPr>
        <p:txBody>
          <a:bodyPr wrap="square" rtlCol="0">
            <a:spAutoFit/>
          </a:bodyPr>
          <a:lstStyle/>
          <a:p>
            <a:pPr algn="ctr"/>
            <a:r>
              <a:rPr lang="es-DO" sz="4000" b="1" dirty="0" smtClean="0">
                <a:solidFill>
                  <a:srgbClr val="C00000"/>
                </a:solidFill>
                <a:latin typeface="Bradley Hand ITC" panose="03070402050302030203" pitchFamily="66" charset="0"/>
                <a:ea typeface="Times New Roman" panose="02020603050405020304" pitchFamily="18" charset="0"/>
                <a:cs typeface="Times New Roman" panose="02020603050405020304" pitchFamily="18" charset="0"/>
              </a:rPr>
              <a:t>Los primeros…</a:t>
            </a:r>
            <a:endParaRPr lang="es-DO" sz="4000" b="1" dirty="0">
              <a:solidFill>
                <a:srgbClr val="C00000"/>
              </a:solidFill>
              <a:latin typeface="Bradley Hand ITC" panose="03070402050302030203" pitchFamily="66" charset="0"/>
              <a:ea typeface="Times New Roman" panose="02020603050405020304" pitchFamily="18" charset="0"/>
              <a:cs typeface="Times New Roman" panose="02020603050405020304" pitchFamily="18" charset="0"/>
            </a:endParaRPr>
          </a:p>
        </p:txBody>
      </p:sp>
      <p:sp>
        <p:nvSpPr>
          <p:cNvPr id="2" name="Rectángulo 1"/>
          <p:cNvSpPr/>
          <p:nvPr/>
        </p:nvSpPr>
        <p:spPr>
          <a:xfrm>
            <a:off x="1114833" y="3237334"/>
            <a:ext cx="2181687" cy="461665"/>
          </a:xfrm>
          <a:prstGeom prst="rect">
            <a:avLst/>
          </a:prstGeom>
        </p:spPr>
        <p:txBody>
          <a:bodyPr wrap="none">
            <a:spAutoFit/>
          </a:bodyPr>
          <a:lstStyle/>
          <a:p>
            <a:r>
              <a:rPr lang="es-DO" sz="2400" b="1" dirty="0" smtClean="0">
                <a:solidFill>
                  <a:srgbClr val="333333"/>
                </a:solidFill>
                <a:effectLst/>
                <a:ea typeface="Times New Roman" panose="02020603050405020304" pitchFamily="18" charset="0"/>
                <a:cs typeface="Times New Roman" panose="02020603050405020304" pitchFamily="18" charset="0"/>
              </a:rPr>
              <a:t>Francia en 1858</a:t>
            </a:r>
            <a:endParaRPr lang="es-DO" sz="2400" b="1" dirty="0"/>
          </a:p>
        </p:txBody>
      </p:sp>
      <p:sp>
        <p:nvSpPr>
          <p:cNvPr id="3" name="Rectángulo 2"/>
          <p:cNvSpPr/>
          <p:nvPr/>
        </p:nvSpPr>
        <p:spPr>
          <a:xfrm>
            <a:off x="776326" y="3646773"/>
            <a:ext cx="3463384" cy="461665"/>
          </a:xfrm>
          <a:prstGeom prst="rect">
            <a:avLst/>
          </a:prstGeom>
        </p:spPr>
        <p:txBody>
          <a:bodyPr wrap="none">
            <a:spAutoFit/>
          </a:bodyPr>
          <a:lstStyle/>
          <a:p>
            <a:r>
              <a:rPr lang="es-DO" sz="2400" b="1" dirty="0" smtClean="0">
                <a:solidFill>
                  <a:srgbClr val="333333"/>
                </a:solidFill>
                <a:effectLst/>
                <a:ea typeface="Times New Roman" panose="02020603050405020304" pitchFamily="18" charset="0"/>
                <a:cs typeface="Times New Roman" panose="02020603050405020304" pitchFamily="18" charset="0"/>
              </a:rPr>
              <a:t>México (Querétaro), 1917</a:t>
            </a:r>
            <a:endParaRPr lang="es-DO" sz="2400" b="1" dirty="0"/>
          </a:p>
        </p:txBody>
      </p:sp>
      <p:sp>
        <p:nvSpPr>
          <p:cNvPr id="4" name="Rectángulo 3"/>
          <p:cNvSpPr/>
          <p:nvPr/>
        </p:nvSpPr>
        <p:spPr>
          <a:xfrm>
            <a:off x="229975" y="4116875"/>
            <a:ext cx="4455322" cy="461665"/>
          </a:xfrm>
          <a:prstGeom prst="rect">
            <a:avLst/>
          </a:prstGeom>
        </p:spPr>
        <p:txBody>
          <a:bodyPr wrap="none">
            <a:spAutoFit/>
          </a:bodyPr>
          <a:lstStyle/>
          <a:p>
            <a:r>
              <a:rPr lang="es-DO" sz="2400" b="1" dirty="0" smtClean="0">
                <a:solidFill>
                  <a:srgbClr val="333333"/>
                </a:solidFill>
                <a:effectLst/>
                <a:ea typeface="Times New Roman" panose="02020603050405020304" pitchFamily="18" charset="0"/>
                <a:cs typeface="Times New Roman" panose="02020603050405020304" pitchFamily="18" charset="0"/>
              </a:rPr>
              <a:t>Alemania (Weimar), del año 1919</a:t>
            </a:r>
            <a:endParaRPr lang="es-DO" sz="2400" b="1" dirty="0"/>
          </a:p>
        </p:txBody>
      </p:sp>
      <p:sp>
        <p:nvSpPr>
          <p:cNvPr id="19" name="CuadroTexto 18"/>
          <p:cNvSpPr txBox="1"/>
          <p:nvPr/>
        </p:nvSpPr>
        <p:spPr>
          <a:xfrm>
            <a:off x="6878559" y="2370533"/>
            <a:ext cx="4125687" cy="707886"/>
          </a:xfrm>
          <a:prstGeom prst="rect">
            <a:avLst/>
          </a:prstGeom>
          <a:noFill/>
        </p:spPr>
        <p:txBody>
          <a:bodyPr wrap="square" rtlCol="0">
            <a:spAutoFit/>
          </a:bodyPr>
          <a:lstStyle/>
          <a:p>
            <a:pPr algn="ctr"/>
            <a:r>
              <a:rPr lang="es-DO" sz="4000" b="1" dirty="0" smtClean="0">
                <a:solidFill>
                  <a:srgbClr val="C00000"/>
                </a:solidFill>
                <a:latin typeface="Bradley Hand ITC" panose="03070402050302030203" pitchFamily="66" charset="0"/>
                <a:ea typeface="Times New Roman" panose="02020603050405020304" pitchFamily="18" charset="0"/>
                <a:cs typeface="Times New Roman" panose="02020603050405020304" pitchFamily="18" charset="0"/>
              </a:rPr>
              <a:t>Otros países…</a:t>
            </a:r>
            <a:endParaRPr lang="es-DO" sz="4000" b="1" dirty="0">
              <a:solidFill>
                <a:srgbClr val="C00000"/>
              </a:solidFill>
              <a:latin typeface="Bradley Hand ITC" panose="03070402050302030203" pitchFamily="66" charset="0"/>
              <a:ea typeface="Times New Roman" panose="02020603050405020304" pitchFamily="18" charset="0"/>
              <a:cs typeface="Times New Roman" panose="02020603050405020304" pitchFamily="18" charset="0"/>
            </a:endParaRPr>
          </a:p>
        </p:txBody>
      </p:sp>
      <p:sp>
        <p:nvSpPr>
          <p:cNvPr id="5" name="Rectángulo 4"/>
          <p:cNvSpPr/>
          <p:nvPr/>
        </p:nvSpPr>
        <p:spPr>
          <a:xfrm>
            <a:off x="6009571" y="3254573"/>
            <a:ext cx="1864613" cy="461665"/>
          </a:xfrm>
          <a:prstGeom prst="rect">
            <a:avLst/>
          </a:prstGeom>
        </p:spPr>
        <p:txBody>
          <a:bodyPr wrap="none">
            <a:spAutoFit/>
          </a:bodyPr>
          <a:lstStyle/>
          <a:p>
            <a:r>
              <a:rPr lang="es-DO" sz="2400" b="1" dirty="0" smtClean="0">
                <a:solidFill>
                  <a:srgbClr val="333333"/>
                </a:solidFill>
                <a:effectLst/>
                <a:ea typeface="Times New Roman" panose="02020603050405020304" pitchFamily="18" charset="0"/>
                <a:cs typeface="Times New Roman" panose="02020603050405020304" pitchFamily="18" charset="0"/>
              </a:rPr>
              <a:t>España, 1978</a:t>
            </a:r>
            <a:endParaRPr lang="es-DO" sz="2400" b="1" dirty="0"/>
          </a:p>
        </p:txBody>
      </p:sp>
      <p:sp>
        <p:nvSpPr>
          <p:cNvPr id="6" name="Rectángulo 5"/>
          <p:cNvSpPr/>
          <p:nvPr/>
        </p:nvSpPr>
        <p:spPr>
          <a:xfrm>
            <a:off x="6639246" y="3815349"/>
            <a:ext cx="2188100" cy="461665"/>
          </a:xfrm>
          <a:prstGeom prst="rect">
            <a:avLst/>
          </a:prstGeom>
        </p:spPr>
        <p:txBody>
          <a:bodyPr wrap="none">
            <a:spAutoFit/>
          </a:bodyPr>
          <a:lstStyle/>
          <a:p>
            <a:r>
              <a:rPr lang="es-DO" sz="2400" b="1" dirty="0" smtClean="0">
                <a:solidFill>
                  <a:srgbClr val="333333"/>
                </a:solidFill>
                <a:effectLst/>
                <a:ea typeface="Times New Roman" panose="02020603050405020304" pitchFamily="18" charset="0"/>
                <a:cs typeface="Times New Roman" panose="02020603050405020304" pitchFamily="18" charset="0"/>
              </a:rPr>
              <a:t>Honduras, 1982</a:t>
            </a:r>
            <a:endParaRPr lang="es-DO" sz="2400" b="1" dirty="0"/>
          </a:p>
        </p:txBody>
      </p:sp>
      <p:sp>
        <p:nvSpPr>
          <p:cNvPr id="7" name="Rectángulo 6"/>
          <p:cNvSpPr/>
          <p:nvPr/>
        </p:nvSpPr>
        <p:spPr>
          <a:xfrm>
            <a:off x="9705936" y="3293779"/>
            <a:ext cx="1657505" cy="461665"/>
          </a:xfrm>
          <a:prstGeom prst="rect">
            <a:avLst/>
          </a:prstGeom>
        </p:spPr>
        <p:txBody>
          <a:bodyPr wrap="none">
            <a:spAutoFit/>
          </a:bodyPr>
          <a:lstStyle/>
          <a:p>
            <a:r>
              <a:rPr lang="es-DO" sz="2400" b="1" dirty="0" smtClean="0">
                <a:solidFill>
                  <a:srgbClr val="333333"/>
                </a:solidFill>
                <a:effectLst/>
                <a:ea typeface="Times New Roman" panose="02020603050405020304" pitchFamily="18" charset="0"/>
                <a:cs typeface="Times New Roman" panose="02020603050405020304" pitchFamily="18" charset="0"/>
              </a:rPr>
              <a:t>Brasil, 1988</a:t>
            </a:r>
            <a:endParaRPr lang="es-DO" sz="2400" b="1" dirty="0"/>
          </a:p>
        </p:txBody>
      </p:sp>
      <p:sp>
        <p:nvSpPr>
          <p:cNvPr id="8" name="Rectángulo 7"/>
          <p:cNvSpPr/>
          <p:nvPr/>
        </p:nvSpPr>
        <p:spPr>
          <a:xfrm>
            <a:off x="9004396" y="3822411"/>
            <a:ext cx="2167581" cy="461665"/>
          </a:xfrm>
          <a:prstGeom prst="rect">
            <a:avLst/>
          </a:prstGeom>
        </p:spPr>
        <p:txBody>
          <a:bodyPr wrap="none">
            <a:spAutoFit/>
          </a:bodyPr>
          <a:lstStyle/>
          <a:p>
            <a:r>
              <a:rPr lang="es-DO" sz="2400" b="1" dirty="0" smtClean="0">
                <a:solidFill>
                  <a:srgbClr val="333333"/>
                </a:solidFill>
                <a:effectLst/>
                <a:ea typeface="Times New Roman" panose="02020603050405020304" pitchFamily="18" charset="0"/>
                <a:cs typeface="Times New Roman" panose="02020603050405020304" pitchFamily="18" charset="0"/>
              </a:rPr>
              <a:t>Colombia, 1991</a:t>
            </a:r>
            <a:endParaRPr lang="es-DO" sz="2400" b="1" dirty="0"/>
          </a:p>
        </p:txBody>
      </p:sp>
      <p:sp>
        <p:nvSpPr>
          <p:cNvPr id="9" name="Rectángulo 8"/>
          <p:cNvSpPr/>
          <p:nvPr/>
        </p:nvSpPr>
        <p:spPr>
          <a:xfrm>
            <a:off x="5421345" y="4376125"/>
            <a:ext cx="2104935" cy="461665"/>
          </a:xfrm>
          <a:prstGeom prst="rect">
            <a:avLst/>
          </a:prstGeom>
        </p:spPr>
        <p:txBody>
          <a:bodyPr wrap="none">
            <a:spAutoFit/>
          </a:bodyPr>
          <a:lstStyle/>
          <a:p>
            <a:r>
              <a:rPr lang="es-DO" sz="2400" b="1" dirty="0" smtClean="0">
                <a:solidFill>
                  <a:srgbClr val="333333"/>
                </a:solidFill>
                <a:effectLst/>
                <a:ea typeface="Times New Roman" panose="02020603050405020304" pitchFamily="18" charset="0"/>
                <a:cs typeface="Times New Roman" panose="02020603050405020304" pitchFamily="18" charset="0"/>
              </a:rPr>
              <a:t>Paraguay, 1992</a:t>
            </a:r>
            <a:endParaRPr lang="es-DO" sz="2400" b="1" dirty="0"/>
          </a:p>
        </p:txBody>
      </p:sp>
      <p:sp>
        <p:nvSpPr>
          <p:cNvPr id="10" name="Rectángulo 9"/>
          <p:cNvSpPr/>
          <p:nvPr/>
        </p:nvSpPr>
        <p:spPr>
          <a:xfrm>
            <a:off x="7828834" y="4349986"/>
            <a:ext cx="1543884" cy="461665"/>
          </a:xfrm>
          <a:prstGeom prst="rect">
            <a:avLst/>
          </a:prstGeom>
        </p:spPr>
        <p:txBody>
          <a:bodyPr wrap="none">
            <a:spAutoFit/>
          </a:bodyPr>
          <a:lstStyle/>
          <a:p>
            <a:r>
              <a:rPr lang="es-DO" sz="2400" b="1" dirty="0" smtClean="0">
                <a:solidFill>
                  <a:srgbClr val="333333"/>
                </a:solidFill>
                <a:effectLst/>
                <a:ea typeface="Times New Roman" panose="02020603050405020304" pitchFamily="18" charset="0"/>
                <a:cs typeface="Times New Roman" panose="02020603050405020304" pitchFamily="18" charset="0"/>
              </a:rPr>
              <a:t>Perú, 1993</a:t>
            </a:r>
            <a:endParaRPr lang="es-DO" sz="2400" b="1" dirty="0"/>
          </a:p>
        </p:txBody>
      </p:sp>
      <p:sp>
        <p:nvSpPr>
          <p:cNvPr id="11" name="Rectángulo 10"/>
          <p:cNvSpPr/>
          <p:nvPr/>
        </p:nvSpPr>
        <p:spPr>
          <a:xfrm>
            <a:off x="9536018" y="4349986"/>
            <a:ext cx="1964897" cy="461665"/>
          </a:xfrm>
          <a:prstGeom prst="rect">
            <a:avLst/>
          </a:prstGeom>
        </p:spPr>
        <p:txBody>
          <a:bodyPr wrap="none">
            <a:spAutoFit/>
          </a:bodyPr>
          <a:lstStyle/>
          <a:p>
            <a:r>
              <a:rPr lang="es-DO" sz="2400" b="1" dirty="0" smtClean="0">
                <a:solidFill>
                  <a:srgbClr val="333333"/>
                </a:solidFill>
                <a:effectLst/>
                <a:ea typeface="Times New Roman" panose="02020603050405020304" pitchFamily="18" charset="0"/>
                <a:cs typeface="Times New Roman" panose="02020603050405020304" pitchFamily="18" charset="0"/>
              </a:rPr>
              <a:t>Ecuador, 2008</a:t>
            </a:r>
            <a:endParaRPr lang="es-DO" sz="2400" b="1" dirty="0"/>
          </a:p>
        </p:txBody>
      </p:sp>
      <p:sp>
        <p:nvSpPr>
          <p:cNvPr id="12" name="Rectángulo 11"/>
          <p:cNvSpPr/>
          <p:nvPr/>
        </p:nvSpPr>
        <p:spPr>
          <a:xfrm>
            <a:off x="5639353" y="5147684"/>
            <a:ext cx="1818126" cy="461665"/>
          </a:xfrm>
          <a:prstGeom prst="rect">
            <a:avLst/>
          </a:prstGeom>
        </p:spPr>
        <p:txBody>
          <a:bodyPr wrap="none">
            <a:spAutoFit/>
          </a:bodyPr>
          <a:lstStyle/>
          <a:p>
            <a:r>
              <a:rPr lang="es-DO" sz="2400" b="1" dirty="0" smtClean="0">
                <a:solidFill>
                  <a:srgbClr val="333333"/>
                </a:solidFill>
                <a:effectLst/>
                <a:ea typeface="Times New Roman" panose="02020603050405020304" pitchFamily="18" charset="0"/>
                <a:cs typeface="Times New Roman" panose="02020603050405020304" pitchFamily="18" charset="0"/>
              </a:rPr>
              <a:t>Bolivia, 2009</a:t>
            </a:r>
            <a:endParaRPr lang="es-DO" sz="2400" b="1" dirty="0"/>
          </a:p>
        </p:txBody>
      </p:sp>
      <p:sp>
        <p:nvSpPr>
          <p:cNvPr id="17" name="Rectángulo 16"/>
          <p:cNvSpPr/>
          <p:nvPr/>
        </p:nvSpPr>
        <p:spPr>
          <a:xfrm>
            <a:off x="7900794" y="4983321"/>
            <a:ext cx="3794565" cy="461665"/>
          </a:xfrm>
          <a:prstGeom prst="rect">
            <a:avLst/>
          </a:prstGeom>
        </p:spPr>
        <p:txBody>
          <a:bodyPr wrap="none">
            <a:spAutoFit/>
          </a:bodyPr>
          <a:lstStyle/>
          <a:p>
            <a:r>
              <a:rPr lang="es-DO" sz="2400" b="1" dirty="0" smtClean="0">
                <a:solidFill>
                  <a:srgbClr val="333333"/>
                </a:solidFill>
                <a:effectLst/>
                <a:ea typeface="Times New Roman" panose="02020603050405020304" pitchFamily="18" charset="0"/>
                <a:cs typeface="Times New Roman" panose="02020603050405020304" pitchFamily="18" charset="0"/>
              </a:rPr>
              <a:t>Republica Dominicana, 2010</a:t>
            </a:r>
            <a:endParaRPr lang="es-DO" sz="2400" b="1" dirty="0"/>
          </a:p>
        </p:txBody>
      </p:sp>
    </p:spTree>
    <p:extLst>
      <p:ext uri="{BB962C8B-B14F-4D97-AF65-F5344CB8AC3E}">
        <p14:creationId xmlns:p14="http://schemas.microsoft.com/office/powerpoint/2010/main" val="3399750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up)">
                                      <p:cBhvr>
                                        <p:cTn id="7" dur="500"/>
                                        <p:tgtEl>
                                          <p:spTgt spid="16"/>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up)">
                                      <p:cBhvr>
                                        <p:cTn id="11" dur="500"/>
                                        <p:tgtEl>
                                          <p:spTgt spid="2"/>
                                        </p:tgtEl>
                                      </p:cBhvr>
                                    </p:animEffect>
                                  </p:childTnLst>
                                </p:cTn>
                              </p:par>
                            </p:childTnLst>
                          </p:cTn>
                        </p:par>
                        <p:par>
                          <p:cTn id="12" fill="hold">
                            <p:stCondLst>
                              <p:cond delay="1000"/>
                            </p:stCondLst>
                            <p:childTnLst>
                              <p:par>
                                <p:cTn id="13" presetID="22" presetClass="entr" presetSubtype="1" fill="hold" grpId="0"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up)">
                                      <p:cBhvr>
                                        <p:cTn id="15" dur="500"/>
                                        <p:tgtEl>
                                          <p:spTgt spid="3"/>
                                        </p:tgtEl>
                                      </p:cBhvr>
                                    </p:animEffect>
                                  </p:childTnLst>
                                </p:cTn>
                              </p:par>
                            </p:childTnLst>
                          </p:cTn>
                        </p:par>
                        <p:par>
                          <p:cTn id="16" fill="hold">
                            <p:stCondLst>
                              <p:cond delay="1500"/>
                            </p:stCondLst>
                            <p:childTnLst>
                              <p:par>
                                <p:cTn id="17" presetID="22" presetClass="entr" presetSubtype="1" fill="hold" grpId="0" nodeType="after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up)">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fade">
                                      <p:cBhvr>
                                        <p:cTn id="24" dur="500"/>
                                        <p:tgtEl>
                                          <p:spTgt spid="19"/>
                                        </p:tgtEl>
                                      </p:cBhvr>
                                    </p:animEffect>
                                  </p:childTnLst>
                                </p:cTn>
                              </p:par>
                            </p:childTnLst>
                          </p:cTn>
                        </p:par>
                        <p:par>
                          <p:cTn id="25" fill="hold">
                            <p:stCondLst>
                              <p:cond delay="500"/>
                            </p:stCondLst>
                            <p:childTnLst>
                              <p:par>
                                <p:cTn id="26" presetID="10" presetClass="entr" presetSubtype="0" fill="hold" grpId="0" nodeType="after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500"/>
                                        <p:tgtEl>
                                          <p:spTgt spid="5"/>
                                        </p:tgtEl>
                                      </p:cBhvr>
                                    </p:animEffect>
                                  </p:childTnLst>
                                </p:cTn>
                              </p:par>
                            </p:childTnLst>
                          </p:cTn>
                        </p:par>
                        <p:par>
                          <p:cTn id="29" fill="hold">
                            <p:stCondLst>
                              <p:cond delay="1000"/>
                            </p:stCondLst>
                            <p:childTnLst>
                              <p:par>
                                <p:cTn id="30" presetID="10" presetClass="entr" presetSubtype="0" fill="hold" grpId="0" nodeType="after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500"/>
                                        <p:tgtEl>
                                          <p:spTgt spid="6"/>
                                        </p:tgtEl>
                                      </p:cBhvr>
                                    </p:animEffect>
                                  </p:childTnLst>
                                </p:cTn>
                              </p:par>
                            </p:childTnLst>
                          </p:cTn>
                        </p:par>
                        <p:par>
                          <p:cTn id="33" fill="hold">
                            <p:stCondLst>
                              <p:cond delay="1500"/>
                            </p:stCondLst>
                            <p:childTnLst>
                              <p:par>
                                <p:cTn id="34" presetID="10" presetClass="entr" presetSubtype="0" fill="hold" grpId="0" nodeType="after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fade">
                                      <p:cBhvr>
                                        <p:cTn id="36" dur="500"/>
                                        <p:tgtEl>
                                          <p:spTgt spid="7"/>
                                        </p:tgtEl>
                                      </p:cBhvr>
                                    </p:animEffect>
                                  </p:childTnLst>
                                </p:cTn>
                              </p:par>
                            </p:childTnLst>
                          </p:cTn>
                        </p:par>
                        <p:par>
                          <p:cTn id="37" fill="hold">
                            <p:stCondLst>
                              <p:cond delay="2000"/>
                            </p:stCondLst>
                            <p:childTnLst>
                              <p:par>
                                <p:cTn id="38" presetID="10" presetClass="entr" presetSubtype="0" fill="hold" grpId="0" nodeType="after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fade">
                                      <p:cBhvr>
                                        <p:cTn id="40" dur="500"/>
                                        <p:tgtEl>
                                          <p:spTgt spid="8"/>
                                        </p:tgtEl>
                                      </p:cBhvr>
                                    </p:animEffect>
                                  </p:childTnLst>
                                </p:cTn>
                              </p:par>
                            </p:childTnLst>
                          </p:cTn>
                        </p:par>
                        <p:par>
                          <p:cTn id="41" fill="hold">
                            <p:stCondLst>
                              <p:cond delay="2500"/>
                            </p:stCondLst>
                            <p:childTnLst>
                              <p:par>
                                <p:cTn id="42" presetID="10" presetClass="entr" presetSubtype="0" fill="hold" grpId="0" nodeType="afterEffect">
                                  <p:stCondLst>
                                    <p:cond delay="0"/>
                                  </p:stCondLst>
                                  <p:childTnLst>
                                    <p:set>
                                      <p:cBhvr>
                                        <p:cTn id="43" dur="1" fill="hold">
                                          <p:stCondLst>
                                            <p:cond delay="0"/>
                                          </p:stCondLst>
                                        </p:cTn>
                                        <p:tgtEl>
                                          <p:spTgt spid="9"/>
                                        </p:tgtEl>
                                        <p:attrNameLst>
                                          <p:attrName>style.visibility</p:attrName>
                                        </p:attrNameLst>
                                      </p:cBhvr>
                                      <p:to>
                                        <p:strVal val="visible"/>
                                      </p:to>
                                    </p:set>
                                    <p:animEffect transition="in" filter="fade">
                                      <p:cBhvr>
                                        <p:cTn id="44" dur="500"/>
                                        <p:tgtEl>
                                          <p:spTgt spid="9"/>
                                        </p:tgtEl>
                                      </p:cBhvr>
                                    </p:animEffect>
                                  </p:childTnLst>
                                </p:cTn>
                              </p:par>
                            </p:childTnLst>
                          </p:cTn>
                        </p:par>
                        <p:par>
                          <p:cTn id="45" fill="hold">
                            <p:stCondLst>
                              <p:cond delay="3000"/>
                            </p:stCondLst>
                            <p:childTnLst>
                              <p:par>
                                <p:cTn id="46" presetID="10" presetClass="entr" presetSubtype="0" fill="hold" grpId="0" nodeType="afterEffect">
                                  <p:stCondLst>
                                    <p:cond delay="0"/>
                                  </p:stCondLst>
                                  <p:childTnLst>
                                    <p:set>
                                      <p:cBhvr>
                                        <p:cTn id="47" dur="1" fill="hold">
                                          <p:stCondLst>
                                            <p:cond delay="0"/>
                                          </p:stCondLst>
                                        </p:cTn>
                                        <p:tgtEl>
                                          <p:spTgt spid="10"/>
                                        </p:tgtEl>
                                        <p:attrNameLst>
                                          <p:attrName>style.visibility</p:attrName>
                                        </p:attrNameLst>
                                      </p:cBhvr>
                                      <p:to>
                                        <p:strVal val="visible"/>
                                      </p:to>
                                    </p:set>
                                    <p:animEffect transition="in" filter="fade">
                                      <p:cBhvr>
                                        <p:cTn id="48" dur="500"/>
                                        <p:tgtEl>
                                          <p:spTgt spid="10"/>
                                        </p:tgtEl>
                                      </p:cBhvr>
                                    </p:animEffect>
                                  </p:childTnLst>
                                </p:cTn>
                              </p:par>
                            </p:childTnLst>
                          </p:cTn>
                        </p:par>
                        <p:par>
                          <p:cTn id="49" fill="hold">
                            <p:stCondLst>
                              <p:cond delay="3500"/>
                            </p:stCondLst>
                            <p:childTnLst>
                              <p:par>
                                <p:cTn id="50" presetID="10" presetClass="entr" presetSubtype="0" fill="hold" grpId="0" nodeType="afterEffect">
                                  <p:stCondLst>
                                    <p:cond delay="0"/>
                                  </p:stCondLst>
                                  <p:childTnLst>
                                    <p:set>
                                      <p:cBhvr>
                                        <p:cTn id="51" dur="1" fill="hold">
                                          <p:stCondLst>
                                            <p:cond delay="0"/>
                                          </p:stCondLst>
                                        </p:cTn>
                                        <p:tgtEl>
                                          <p:spTgt spid="11"/>
                                        </p:tgtEl>
                                        <p:attrNameLst>
                                          <p:attrName>style.visibility</p:attrName>
                                        </p:attrNameLst>
                                      </p:cBhvr>
                                      <p:to>
                                        <p:strVal val="visible"/>
                                      </p:to>
                                    </p:set>
                                    <p:animEffect transition="in" filter="fade">
                                      <p:cBhvr>
                                        <p:cTn id="52" dur="500"/>
                                        <p:tgtEl>
                                          <p:spTgt spid="11"/>
                                        </p:tgtEl>
                                      </p:cBhvr>
                                    </p:animEffect>
                                  </p:childTnLst>
                                </p:cTn>
                              </p:par>
                            </p:childTnLst>
                          </p:cTn>
                        </p:par>
                        <p:par>
                          <p:cTn id="53" fill="hold">
                            <p:stCondLst>
                              <p:cond delay="4000"/>
                            </p:stCondLst>
                            <p:childTnLst>
                              <p:par>
                                <p:cTn id="54" presetID="10" presetClass="entr" presetSubtype="0" fill="hold" grpId="0" nodeType="afterEffect">
                                  <p:stCondLst>
                                    <p:cond delay="0"/>
                                  </p:stCondLst>
                                  <p:childTnLst>
                                    <p:set>
                                      <p:cBhvr>
                                        <p:cTn id="55" dur="1" fill="hold">
                                          <p:stCondLst>
                                            <p:cond delay="0"/>
                                          </p:stCondLst>
                                        </p:cTn>
                                        <p:tgtEl>
                                          <p:spTgt spid="12"/>
                                        </p:tgtEl>
                                        <p:attrNameLst>
                                          <p:attrName>style.visibility</p:attrName>
                                        </p:attrNameLst>
                                      </p:cBhvr>
                                      <p:to>
                                        <p:strVal val="visible"/>
                                      </p:to>
                                    </p:set>
                                    <p:animEffect transition="in" filter="fade">
                                      <p:cBhvr>
                                        <p:cTn id="56" dur="500"/>
                                        <p:tgtEl>
                                          <p:spTgt spid="12"/>
                                        </p:tgtEl>
                                      </p:cBhvr>
                                    </p:animEffect>
                                  </p:childTnLst>
                                </p:cTn>
                              </p:par>
                            </p:childTnLst>
                          </p:cTn>
                        </p:par>
                        <p:par>
                          <p:cTn id="57" fill="hold">
                            <p:stCondLst>
                              <p:cond delay="4500"/>
                            </p:stCondLst>
                            <p:childTnLst>
                              <p:par>
                                <p:cTn id="58" presetID="10" presetClass="entr" presetSubtype="0" fill="hold" grpId="0" nodeType="afterEffect">
                                  <p:stCondLst>
                                    <p:cond delay="0"/>
                                  </p:stCondLst>
                                  <p:childTnLst>
                                    <p:set>
                                      <p:cBhvr>
                                        <p:cTn id="59" dur="1" fill="hold">
                                          <p:stCondLst>
                                            <p:cond delay="0"/>
                                          </p:stCondLst>
                                        </p:cTn>
                                        <p:tgtEl>
                                          <p:spTgt spid="17"/>
                                        </p:tgtEl>
                                        <p:attrNameLst>
                                          <p:attrName>style.visibility</p:attrName>
                                        </p:attrNameLst>
                                      </p:cBhvr>
                                      <p:to>
                                        <p:strVal val="visible"/>
                                      </p:to>
                                    </p:set>
                                    <p:animEffect transition="in" filter="fade">
                                      <p:cBhvr>
                                        <p:cTn id="60" dur="500"/>
                                        <p:tgtEl>
                                          <p:spTgt spid="17"/>
                                        </p:tgtEl>
                                      </p:cBhvr>
                                    </p:animEffect>
                                  </p:childTnLst>
                                </p:cTn>
                              </p:par>
                            </p:childTnLst>
                          </p:cTn>
                        </p:par>
                        <p:par>
                          <p:cTn id="61" fill="hold">
                            <p:stCondLst>
                              <p:cond delay="5000"/>
                            </p:stCondLst>
                            <p:childTnLst>
                              <p:par>
                                <p:cTn id="62" presetID="10" presetClass="entr" presetSubtype="0" fill="hold" grpId="0" nodeType="afterEffect">
                                  <p:stCondLst>
                                    <p:cond delay="0"/>
                                  </p:stCondLst>
                                  <p:childTnLst>
                                    <p:set>
                                      <p:cBhvr>
                                        <p:cTn id="63" dur="1" fill="hold">
                                          <p:stCondLst>
                                            <p:cond delay="0"/>
                                          </p:stCondLst>
                                        </p:cTn>
                                        <p:tgtEl>
                                          <p:spTgt spid="14"/>
                                        </p:tgtEl>
                                        <p:attrNameLst>
                                          <p:attrName>style.visibility</p:attrName>
                                        </p:attrNameLst>
                                      </p:cBhvr>
                                      <p:to>
                                        <p:strVal val="visible"/>
                                      </p:to>
                                    </p:set>
                                    <p:animEffect transition="in" filter="fade">
                                      <p:cBhvr>
                                        <p:cTn id="6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6" grpId="0"/>
      <p:bldP spid="2" grpId="0"/>
      <p:bldP spid="3" grpId="0"/>
      <p:bldP spid="4" grpId="0"/>
      <p:bldP spid="19" grpId="0"/>
      <p:bldP spid="5" grpId="0"/>
      <p:bldP spid="6" grpId="0"/>
      <p:bldP spid="7" grpId="0"/>
      <p:bldP spid="8" grpId="0"/>
      <p:bldP spid="9" grpId="0"/>
      <p:bldP spid="10" grpId="0"/>
      <p:bldP spid="11" grpId="0"/>
      <p:bldP spid="12" grpId="0"/>
      <p:bldP spid="17" grpId="0"/>
    </p:bld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2702</TotalTime>
  <Words>2223</Words>
  <Application>Microsoft Office PowerPoint</Application>
  <PresentationFormat>Panorámica</PresentationFormat>
  <Paragraphs>227</Paragraphs>
  <Slides>45</Slides>
  <Notes>0</Notes>
  <HiddenSlides>0</HiddenSlides>
  <MMClips>0</MMClips>
  <ScaleCrop>false</ScaleCrop>
  <HeadingPairs>
    <vt:vector size="6" baseType="variant">
      <vt:variant>
        <vt:lpstr>Fuentes usadas</vt:lpstr>
      </vt:variant>
      <vt:variant>
        <vt:i4>6</vt:i4>
      </vt:variant>
      <vt:variant>
        <vt:lpstr>Tema</vt:lpstr>
      </vt:variant>
      <vt:variant>
        <vt:i4>1</vt:i4>
      </vt:variant>
      <vt:variant>
        <vt:lpstr>Títulos de diapositiva</vt:lpstr>
      </vt:variant>
      <vt:variant>
        <vt:i4>45</vt:i4>
      </vt:variant>
    </vt:vector>
  </HeadingPairs>
  <TitlesOfParts>
    <vt:vector size="52" baseType="lpstr">
      <vt:lpstr>Arial</vt:lpstr>
      <vt:lpstr>Bradley Hand ITC</vt:lpstr>
      <vt:lpstr>Calibri</vt:lpstr>
      <vt:lpstr>Calibri Light</vt:lpstr>
      <vt:lpstr>Georgia</vt:lpstr>
      <vt:lpstr>Times New Roman</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Silvana Miguelina Galvez Ricon</dc:creator>
  <cp:lastModifiedBy>Silvana Miguelina Galvez Ricon</cp:lastModifiedBy>
  <cp:revision>77</cp:revision>
  <dcterms:created xsi:type="dcterms:W3CDTF">2015-10-25T22:22:03Z</dcterms:created>
  <dcterms:modified xsi:type="dcterms:W3CDTF">2015-10-28T03:06:58Z</dcterms:modified>
</cp:coreProperties>
</file>